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355" r:id="rId2"/>
    <p:sldId id="357" r:id="rId3"/>
    <p:sldId id="349" r:id="rId4"/>
    <p:sldId id="358" r:id="rId5"/>
    <p:sldId id="350" r:id="rId6"/>
    <p:sldId id="351" r:id="rId7"/>
    <p:sldId id="352" r:id="rId8"/>
    <p:sldId id="353" r:id="rId9"/>
    <p:sldId id="354" r:id="rId10"/>
    <p:sldId id="297" r:id="rId11"/>
    <p:sldId id="363" r:id="rId12"/>
    <p:sldId id="260" r:id="rId13"/>
    <p:sldId id="261" r:id="rId14"/>
    <p:sldId id="262" r:id="rId15"/>
    <p:sldId id="277" r:id="rId16"/>
    <p:sldId id="278" r:id="rId17"/>
    <p:sldId id="279" r:id="rId18"/>
    <p:sldId id="280" r:id="rId19"/>
    <p:sldId id="281" r:id="rId20"/>
    <p:sldId id="282" r:id="rId21"/>
    <p:sldId id="283" r:id="rId22"/>
    <p:sldId id="284" r:id="rId23"/>
    <p:sldId id="291" r:id="rId24"/>
    <p:sldId id="290" r:id="rId25"/>
    <p:sldId id="285" r:id="rId26"/>
    <p:sldId id="286" r:id="rId27"/>
    <p:sldId id="292" r:id="rId28"/>
    <p:sldId id="287" r:id="rId29"/>
    <p:sldId id="327" r:id="rId30"/>
    <p:sldId id="360" r:id="rId31"/>
    <p:sldId id="293" r:id="rId32"/>
    <p:sldId id="362" r:id="rId33"/>
    <p:sldId id="294" r:id="rId34"/>
    <p:sldId id="296" r:id="rId35"/>
    <p:sldId id="269" r:id="rId36"/>
    <p:sldId id="298" r:id="rId37"/>
    <p:sldId id="273" r:id="rId38"/>
    <p:sldId id="361" r:id="rId39"/>
    <p:sldId id="300" r:id="rId40"/>
    <p:sldId id="317" r:id="rId41"/>
    <p:sldId id="302" r:id="rId42"/>
    <p:sldId id="303" r:id="rId43"/>
    <p:sldId id="318" r:id="rId44"/>
    <p:sldId id="305" r:id="rId45"/>
    <p:sldId id="306" r:id="rId46"/>
    <p:sldId id="307" r:id="rId47"/>
    <p:sldId id="308" r:id="rId48"/>
    <p:sldId id="310" r:id="rId49"/>
    <p:sldId id="301" r:id="rId50"/>
    <p:sldId id="311" r:id="rId51"/>
    <p:sldId id="321" r:id="rId52"/>
    <p:sldId id="312" r:id="rId53"/>
    <p:sldId id="313" r:id="rId54"/>
    <p:sldId id="314" r:id="rId55"/>
    <p:sldId id="315" r:id="rId56"/>
    <p:sldId id="316" r:id="rId57"/>
    <p:sldId id="322" r:id="rId58"/>
    <p:sldId id="323" r:id="rId59"/>
    <p:sldId id="324" r:id="rId60"/>
    <p:sldId id="325" r:id="rId61"/>
    <p:sldId id="319" r:id="rId62"/>
    <p:sldId id="341" r:id="rId63"/>
    <p:sldId id="342" r:id="rId64"/>
    <p:sldId id="343" r:id="rId65"/>
    <p:sldId id="344" r:id="rId66"/>
    <p:sldId id="345" r:id="rId67"/>
    <p:sldId id="329" r:id="rId68"/>
    <p:sldId id="328" r:id="rId69"/>
    <p:sldId id="335" r:id="rId70"/>
    <p:sldId id="336" r:id="rId71"/>
    <p:sldId id="337" r:id="rId72"/>
    <p:sldId id="338" r:id="rId73"/>
    <p:sldId id="339" r:id="rId74"/>
    <p:sldId id="346" r:id="rId75"/>
    <p:sldId id="340"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7" d="100"/>
          <a:sy n="67"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7/19/2018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7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975CC-E332-43B8-8DCA-DDD4F6FC02B1}" type="slidenum">
              <a:rPr lang="en-US" altLang="en-US">
                <a:latin typeface="Calibri" panose="020F0502020204030204" pitchFamily="34" charset="0"/>
              </a:rPr>
              <a:pPr eaLnBrk="1" hangingPunct="1"/>
              <a:t>2</a:t>
            </a:fld>
            <a:endParaRPr lang="en-US" altLang="en-US">
              <a:latin typeface="Calibri" panose="020F0502020204030204" pitchFamily="34" charset="0"/>
            </a:endParaRPr>
          </a:p>
        </p:txBody>
      </p:sp>
    </p:spTree>
    <p:extLst>
      <p:ext uri="{BB962C8B-B14F-4D97-AF65-F5344CB8AC3E}">
        <p14:creationId xmlns:p14="http://schemas.microsoft.com/office/powerpoint/2010/main" val="333021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256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33CA2C8-F3BC-43CD-B675-68007CA16D2F}" type="slidenum">
              <a:rPr lang="en-US" smtClean="0">
                <a:cs typeface="Arial" charset="0"/>
              </a:rPr>
              <a:pPr fontAlgn="base">
                <a:spcBef>
                  <a:spcPct val="0"/>
                </a:spcBef>
                <a:spcAft>
                  <a:spcPct val="0"/>
                </a:spcAft>
                <a:defRPr/>
              </a:pPr>
              <a:t>43</a:t>
            </a:fld>
            <a:endParaRPr lang="en-US">
              <a:cs typeface="Arial" charset="0"/>
            </a:endParaRPr>
          </a:p>
        </p:txBody>
      </p:sp>
    </p:spTree>
    <p:extLst>
      <p:ext uri="{BB962C8B-B14F-4D97-AF65-F5344CB8AC3E}">
        <p14:creationId xmlns:p14="http://schemas.microsoft.com/office/powerpoint/2010/main" val="701025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A303167-E266-4BF9-B418-49EC5C6943B0}" type="slidenum">
              <a:rPr lang="en-US" smtClean="0">
                <a:cs typeface="Arial" charset="0"/>
              </a:rPr>
              <a:pPr fontAlgn="base">
                <a:spcBef>
                  <a:spcPct val="0"/>
                </a:spcBef>
                <a:spcAft>
                  <a:spcPct val="0"/>
                </a:spcAft>
                <a:defRPr/>
              </a:pPr>
              <a:t>61</a:t>
            </a:fld>
            <a:endParaRPr lang="en-US">
              <a:cs typeface="Arial" charset="0"/>
            </a:endParaRPr>
          </a:p>
        </p:txBody>
      </p:sp>
    </p:spTree>
    <p:extLst>
      <p:ext uri="{BB962C8B-B14F-4D97-AF65-F5344CB8AC3E}">
        <p14:creationId xmlns:p14="http://schemas.microsoft.com/office/powerpoint/2010/main" val="247599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
        <p:nvSpPr>
          <p:cNvPr id="4" name="Slide Number Placeholder 3"/>
          <p:cNvSpPr>
            <a:spLocks noGrp="1"/>
          </p:cNvSpPr>
          <p:nvPr>
            <p:ph type="sldNum" sz="quarter" idx="5"/>
          </p:nvPr>
        </p:nvSpPr>
        <p:spPr/>
        <p:txBody>
          <a:bodyPr/>
          <a:lstStyle/>
          <a:p>
            <a:pPr>
              <a:defRPr/>
            </a:pPr>
            <a:fld id="{1045130A-217E-45ED-AA78-FFB6A3B6A917}" type="slidenum">
              <a:rPr lang="en-US" smtClean="0"/>
              <a:pPr>
                <a:defRPr/>
              </a:pPr>
              <a:t>75</a:t>
            </a:fld>
            <a:endParaRPr lang="en-US"/>
          </a:p>
        </p:txBody>
      </p:sp>
    </p:spTree>
    <p:extLst>
      <p:ext uri="{BB962C8B-B14F-4D97-AF65-F5344CB8AC3E}">
        <p14:creationId xmlns:p14="http://schemas.microsoft.com/office/powerpoint/2010/main" val="1966772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1D1817-0083-4C24-A744-E9F7343A7C65}" type="slidenum">
              <a:rPr lang="en-US" smtClean="0">
                <a:cs typeface="Arial" charset="0"/>
              </a:rPr>
              <a:pPr fontAlgn="base">
                <a:spcBef>
                  <a:spcPct val="0"/>
                </a:spcBef>
                <a:spcAft>
                  <a:spcPct val="0"/>
                </a:spcAft>
                <a:defRPr/>
              </a:pPr>
              <a:t>12</a:t>
            </a:fld>
            <a:endParaRPr lang="en-US">
              <a:cs typeface="Arial" charset="0"/>
            </a:endParaRPr>
          </a:p>
        </p:txBody>
      </p:sp>
    </p:spTree>
    <p:extLst>
      <p:ext uri="{BB962C8B-B14F-4D97-AF65-F5344CB8AC3E}">
        <p14:creationId xmlns:p14="http://schemas.microsoft.com/office/powerpoint/2010/main" val="2109836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6C1573-EAF5-45DE-928E-B4C1161D576A}" type="slidenum">
              <a:rPr lang="en-US" smtClean="0">
                <a:cs typeface="Arial" charset="0"/>
              </a:rPr>
              <a:pPr fontAlgn="base">
                <a:spcBef>
                  <a:spcPct val="0"/>
                </a:spcBef>
                <a:spcAft>
                  <a:spcPct val="0"/>
                </a:spcAft>
                <a:defRPr/>
              </a:pPr>
              <a:t>13</a:t>
            </a:fld>
            <a:endParaRPr lang="en-US">
              <a:cs typeface="Arial" charset="0"/>
            </a:endParaRPr>
          </a:p>
        </p:txBody>
      </p:sp>
    </p:spTree>
    <p:extLst>
      <p:ext uri="{BB962C8B-B14F-4D97-AF65-F5344CB8AC3E}">
        <p14:creationId xmlns:p14="http://schemas.microsoft.com/office/powerpoint/2010/main" val="19938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B38E36-BD97-4B44-89F6-5A0BBCF85A7F}" type="slidenum">
              <a:rPr lang="en-US" smtClean="0">
                <a:cs typeface="Arial" charset="0"/>
              </a:rPr>
              <a:pPr fontAlgn="base">
                <a:spcBef>
                  <a:spcPct val="0"/>
                </a:spcBef>
                <a:spcAft>
                  <a:spcPct val="0"/>
                </a:spcAft>
                <a:defRPr/>
              </a:pPr>
              <a:t>14</a:t>
            </a:fld>
            <a:endParaRPr lang="en-US">
              <a:cs typeface="Arial" charset="0"/>
            </a:endParaRPr>
          </a:p>
        </p:txBody>
      </p:sp>
    </p:spTree>
    <p:extLst>
      <p:ext uri="{BB962C8B-B14F-4D97-AF65-F5344CB8AC3E}">
        <p14:creationId xmlns:p14="http://schemas.microsoft.com/office/powerpoint/2010/main" val="3048187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D73003-A047-4846-9099-44186B92FF42}" type="slidenum">
              <a:rPr lang="en-US" smtClean="0"/>
              <a:t>15</a:t>
            </a:fld>
            <a:endParaRPr lang="en-US"/>
          </a:p>
        </p:txBody>
      </p:sp>
    </p:spTree>
    <p:extLst>
      <p:ext uri="{BB962C8B-B14F-4D97-AF65-F5344CB8AC3E}">
        <p14:creationId xmlns:p14="http://schemas.microsoft.com/office/powerpoint/2010/main" val="1629425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0C66FF-7128-4516-864A-2FB666E85563}" type="slidenum">
              <a:rPr lang="en-US" smtClean="0">
                <a:cs typeface="Arial" charset="0"/>
              </a:rPr>
              <a:pPr fontAlgn="base">
                <a:spcBef>
                  <a:spcPct val="0"/>
                </a:spcBef>
                <a:spcAft>
                  <a:spcPct val="0"/>
                </a:spcAft>
                <a:defRPr/>
              </a:pPr>
              <a:t>30</a:t>
            </a:fld>
            <a:endParaRPr lang="en-US">
              <a:cs typeface="Arial" charset="0"/>
            </a:endParaRPr>
          </a:p>
        </p:txBody>
      </p:sp>
    </p:spTree>
    <p:extLst>
      <p:ext uri="{BB962C8B-B14F-4D97-AF65-F5344CB8AC3E}">
        <p14:creationId xmlns:p14="http://schemas.microsoft.com/office/powerpoint/2010/main" val="352292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9A895E-AE68-401B-9C4B-412A46CB5857}" type="slidenum">
              <a:rPr lang="en-US" smtClean="0">
                <a:cs typeface="Arial" charset="0"/>
              </a:rPr>
              <a:pPr fontAlgn="base">
                <a:spcBef>
                  <a:spcPct val="0"/>
                </a:spcBef>
                <a:spcAft>
                  <a:spcPct val="0"/>
                </a:spcAft>
                <a:defRPr/>
              </a:pPr>
              <a:t>35</a:t>
            </a:fld>
            <a:endParaRPr lang="en-US">
              <a:cs typeface="Arial" charset="0"/>
            </a:endParaRPr>
          </a:p>
        </p:txBody>
      </p:sp>
    </p:spTree>
    <p:extLst>
      <p:ext uri="{BB962C8B-B14F-4D97-AF65-F5344CB8AC3E}">
        <p14:creationId xmlns:p14="http://schemas.microsoft.com/office/powerpoint/2010/main" val="1706333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ACBBD-7601-4C9A-874B-9F424C2C12FB}" type="slidenum">
              <a:rPr lang="en-US" smtClean="0">
                <a:cs typeface="Arial" charset="0"/>
              </a:rPr>
              <a:pPr fontAlgn="base">
                <a:spcBef>
                  <a:spcPct val="0"/>
                </a:spcBef>
                <a:spcAft>
                  <a:spcPct val="0"/>
                </a:spcAft>
                <a:defRPr/>
              </a:pPr>
              <a:t>37</a:t>
            </a:fld>
            <a:endParaRPr lang="en-US">
              <a:cs typeface="Arial" charset="0"/>
            </a:endParaRPr>
          </a:p>
        </p:txBody>
      </p:sp>
    </p:spTree>
    <p:extLst>
      <p:ext uri="{BB962C8B-B14F-4D97-AF65-F5344CB8AC3E}">
        <p14:creationId xmlns:p14="http://schemas.microsoft.com/office/powerpoint/2010/main" val="686695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215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1CF039-ABDB-410D-B4A9-146163EC6EDA}" type="slidenum">
              <a:rPr lang="en-US" smtClean="0">
                <a:cs typeface="Arial" charset="0"/>
              </a:rPr>
              <a:pPr fontAlgn="base">
                <a:spcBef>
                  <a:spcPct val="0"/>
                </a:spcBef>
                <a:spcAft>
                  <a:spcPct val="0"/>
                </a:spcAft>
                <a:defRPr/>
              </a:pPr>
              <a:t>40</a:t>
            </a:fld>
            <a:endParaRPr lang="en-US">
              <a:cs typeface="Arial" charset="0"/>
            </a:endParaRPr>
          </a:p>
        </p:txBody>
      </p:sp>
    </p:spTree>
    <p:extLst>
      <p:ext uri="{BB962C8B-B14F-4D97-AF65-F5344CB8AC3E}">
        <p14:creationId xmlns:p14="http://schemas.microsoft.com/office/powerpoint/2010/main" val="3441225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7/19/2018</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7/19/2018</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7/19/2018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7/19/2018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7/19/2018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7/19/2018</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7/19/2018</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7/19/2018</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7/19/2018</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7/19/2018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7/19/2018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7/19/2018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xml"/><Relationship Id="rId7" Type="http://schemas.openxmlformats.org/officeDocument/2006/relationships/image" Target="../media/image10.e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5.xml"/><Relationship Id="rId7" Type="http://schemas.openxmlformats.org/officeDocument/2006/relationships/image" Target="../media/image17.jpe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9.gif"/><Relationship Id="rId5" Type="http://schemas.openxmlformats.org/officeDocument/2006/relationships/image" Target="../media/image18.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6.png"/><Relationship Id="rId5" Type="http://schemas.openxmlformats.org/officeDocument/2006/relationships/image" Target="../media/image18.e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6.png"/><Relationship Id="rId5" Type="http://schemas.openxmlformats.org/officeDocument/2006/relationships/image" Target="../media/image18.e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6.png"/><Relationship Id="rId5" Type="http://schemas.openxmlformats.org/officeDocument/2006/relationships/image" Target="../media/image18.emf"/><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Logistic Regression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Content Placeholder 3"/>
          <p:cNvSpPr txBox="1">
            <a:spLocks/>
          </p:cNvSpPr>
          <p:nvPr/>
        </p:nvSpPr>
        <p:spPr>
          <a:xfrm>
            <a:off x="738554" y="1453662"/>
            <a:ext cx="7772400"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smtClean="0"/>
              <a:t>Extends idea of linear regression to situation where outcome variable is categorical</a:t>
            </a:r>
          </a:p>
          <a:p>
            <a:endParaRPr lang="en-US" altLang="en-US" dirty="0" smtClean="0"/>
          </a:p>
          <a:p>
            <a:r>
              <a:rPr lang="en-US" altLang="en-US" dirty="0" smtClean="0"/>
              <a:t>Instead of ordinary least squares, </a:t>
            </a:r>
            <a:r>
              <a:rPr lang="en-US" altLang="en-US" i="1" dirty="0" smtClean="0">
                <a:latin typeface="Symbol" panose="05050102010706020507" pitchFamily="18" charset="2"/>
              </a:rPr>
              <a:t>b </a:t>
            </a:r>
            <a:r>
              <a:rPr lang="en-US" altLang="en-US" dirty="0" smtClean="0"/>
              <a:t>are derived through an iterative process called </a:t>
            </a:r>
            <a:r>
              <a:rPr lang="en-US" altLang="en-US" i="1" dirty="0" smtClean="0"/>
              <a:t>maximum likelihood estimation</a:t>
            </a:r>
          </a:p>
          <a:p>
            <a:endParaRPr lang="en-US" altLang="en-US" dirty="0" smtClean="0"/>
          </a:p>
          <a:p>
            <a:r>
              <a:rPr lang="en-US" altLang="en-US" dirty="0" smtClean="0"/>
              <a:t>We focus on binary classification</a:t>
            </a:r>
          </a:p>
          <a:p>
            <a:pPr lvl="1">
              <a:buFont typeface="Wingdings 2" panose="05020102010507070707" pitchFamily="18" charset="2"/>
              <a:buNone/>
            </a:pPr>
            <a:r>
              <a:rPr lang="en-US" altLang="en-US" dirty="0" smtClean="0"/>
              <a:t>i.e.  </a:t>
            </a:r>
            <a:r>
              <a:rPr lang="en-US" altLang="en-US" i="1" dirty="0" smtClean="0"/>
              <a:t>Y</a:t>
            </a:r>
            <a:r>
              <a:rPr lang="en-US" altLang="en-US" dirty="0" smtClean="0"/>
              <a:t>=0 or </a:t>
            </a:r>
            <a:r>
              <a:rPr lang="en-US" altLang="en-US" i="1" dirty="0" smtClean="0"/>
              <a:t>Y</a:t>
            </a:r>
            <a:r>
              <a:rPr lang="en-US" altLang="en-US" dirty="0" smtClean="0"/>
              <a:t>=1</a:t>
            </a:r>
          </a:p>
          <a:p>
            <a:endParaRPr lang="en-US" altLang="en-US" dirty="0" smtClean="0"/>
          </a:p>
          <a:p>
            <a:endParaRPr lang="en-US" altLang="en-US" dirty="0" smtClean="0"/>
          </a:p>
        </p:txBody>
      </p:sp>
    </p:spTree>
    <p:extLst>
      <p:ext uri="{BB962C8B-B14F-4D97-AF65-F5344CB8AC3E}">
        <p14:creationId xmlns:p14="http://schemas.microsoft.com/office/powerpoint/2010/main" val="2092039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7A20D1-C38F-40A5-B020-EBD3D0FC1155}"/>
              </a:ext>
            </a:extLst>
          </p:cNvPr>
          <p:cNvSpPr>
            <a:spLocks noGrp="1"/>
          </p:cNvSpPr>
          <p:nvPr>
            <p:ph type="ctrTitle"/>
          </p:nvPr>
        </p:nvSpPr>
        <p:spPr/>
        <p:txBody>
          <a:bodyPr/>
          <a:lstStyle/>
          <a:p>
            <a:r>
              <a:rPr lang="en-US" dirty="0"/>
              <a:t>KNN, Decision Trees &amp; Random Forests</a:t>
            </a:r>
          </a:p>
        </p:txBody>
      </p:sp>
      <p:sp>
        <p:nvSpPr>
          <p:cNvPr id="3" name="Subtitle 2">
            <a:extLst>
              <a:ext uri="{FF2B5EF4-FFF2-40B4-BE49-F238E27FC236}">
                <a16:creationId xmlns="" xmlns:a16="http://schemas.microsoft.com/office/drawing/2014/main"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p:txBody>
          <a:bodyPr/>
          <a:lstStyle/>
          <a:p>
            <a:fld id="{5738B90E-0779-4C36-915C-6F05FCD89456}" type="datetime1">
              <a:rPr lang="en-US" smtClean="0"/>
              <a:t>7/19/2018</a:t>
            </a:fld>
            <a:endParaRPr lang="en-US"/>
          </a:p>
        </p:txBody>
      </p:sp>
      <p:sp>
        <p:nvSpPr>
          <p:cNvPr id="5" name="Slide Number Placeholder 4">
            <a:extLst>
              <a:ext uri="{FF2B5EF4-FFF2-40B4-BE49-F238E27FC236}">
                <a16:creationId xmlns="" xmlns:a16="http://schemas.microsoft.com/office/drawing/2014/main" id="{A46ACE7D-882D-448A-8D8E-544494B44B9F}"/>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6" name="Footer Placeholder 5">
            <a:extLst>
              <a:ext uri="{FF2B5EF4-FFF2-40B4-BE49-F238E27FC236}">
                <a16:creationId xmlns="" xmlns:a16="http://schemas.microsoft.com/office/drawing/2014/main" id="{31E96655-E1DA-41A3-90E3-F63E0ECB1AE6}"/>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267810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Date Placeholder 4"/>
          <p:cNvSpPr>
            <a:spLocks noGrp="1"/>
          </p:cNvSpPr>
          <p:nvPr>
            <p:ph type="dt" sz="half" idx="10"/>
          </p:nvPr>
        </p:nvSpPr>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11</a:t>
            </a:fld>
            <a:endParaRPr lang="en-US"/>
          </a:p>
        </p:txBody>
      </p:sp>
      <p:graphicFrame>
        <p:nvGraphicFramePr>
          <p:cNvPr id="8" name="Content Placeholder 3"/>
          <p:cNvGraphicFramePr>
            <a:graphicFrameLocks/>
          </p:cNvGraphicFramePr>
          <p:nvPr>
            <p:extLst/>
          </p:nvPr>
        </p:nvGraphicFramePr>
        <p:xfrm>
          <a:off x="614363" y="1111250"/>
          <a:ext cx="7915275" cy="27736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K Nearest Neighbor - explanation</a:t>
                      </a: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 xmlns:a16="http://schemas.microsoft.com/office/drawing/2014/main" val="1000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tr>
            </a:tbl>
          </a:graphicData>
        </a:graphic>
      </p:graphicFrame>
    </p:spTree>
    <p:extLst>
      <p:ext uri="{BB962C8B-B14F-4D97-AF65-F5344CB8AC3E}">
        <p14:creationId xmlns:p14="http://schemas.microsoft.com/office/powerpoint/2010/main" val="3389081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pPr eaLnBrk="1" hangingPunct="1"/>
            <a:r>
              <a:rPr lang="en-US" altLang="en-US" dirty="0" smtClean="0"/>
              <a:t>Now a new Classification Approach - KNN</a:t>
            </a:r>
            <a:endParaRPr lang="en-US" altLang="en-US" dirty="0"/>
          </a:p>
        </p:txBody>
      </p:sp>
      <p:sp>
        <p:nvSpPr>
          <p:cNvPr id="7171" name="Content Placeholder 3"/>
          <p:cNvSpPr>
            <a:spLocks noGrp="1"/>
          </p:cNvSpPr>
          <p:nvPr>
            <p:ph sz="quarter" idx="1"/>
          </p:nvPr>
        </p:nvSpPr>
        <p:spPr>
          <a:xfrm>
            <a:off x="628650" y="1914525"/>
            <a:ext cx="7886700" cy="3186117"/>
          </a:xfrm>
        </p:spPr>
        <p:txBody>
          <a:bodyPr>
            <a:normAutofit/>
          </a:bodyPr>
          <a:lstStyle/>
          <a:p>
            <a:r>
              <a:rPr lang="en-US" altLang="en-US" dirty="0" smtClean="0"/>
              <a:t>Data-driven</a:t>
            </a:r>
            <a:r>
              <a:rPr lang="en-US" altLang="en-US" dirty="0"/>
              <a:t>, not heuristics (rules) based </a:t>
            </a:r>
          </a:p>
          <a:p>
            <a:pPr eaLnBrk="1" hangingPunct="1">
              <a:buFont typeface="Wingdings 2" pitchFamily="18" charset="2"/>
              <a:buNone/>
            </a:pPr>
            <a:endParaRPr lang="en-US" altLang="en-US" dirty="0"/>
          </a:p>
          <a:p>
            <a:r>
              <a:rPr lang="en-US" altLang="en-US" dirty="0"/>
              <a:t>No parameters, beta coefficients, means time to predict or classify can be lengthy because each new record is scored against the existing training set.</a:t>
            </a:r>
          </a:p>
          <a:p>
            <a:pPr eaLnBrk="1" hangingPunct="1">
              <a:buFont typeface="Wingdings 2" pitchFamily="18" charset="2"/>
              <a:buNone/>
            </a:pPr>
            <a:endParaRPr lang="en-US" altLang="en-US" dirty="0"/>
          </a:p>
          <a:p>
            <a:r>
              <a:rPr lang="en-US" altLang="en-US" dirty="0"/>
              <a:t>Makes no assumptions about the data e.g. outliers, non-normal distributions – all are accepted</a:t>
            </a:r>
          </a:p>
          <a:p>
            <a:pPr lvl="1" eaLnBrk="1" hangingPunct="1">
              <a:buFont typeface="Wingdings 2" pitchFamily="18" charset="2"/>
              <a:buNone/>
            </a:pPr>
            <a:endParaRPr lang="en-US" altLang="en-US" dirty="0"/>
          </a:p>
        </p:txBody>
      </p:sp>
      <p:sp>
        <p:nvSpPr>
          <p:cNvPr id="2" name="TextBox 1"/>
          <p:cNvSpPr txBox="1"/>
          <p:nvPr/>
        </p:nvSpPr>
        <p:spPr>
          <a:xfrm>
            <a:off x="628650" y="1271588"/>
            <a:ext cx="3499420" cy="523220"/>
          </a:xfrm>
          <a:prstGeom prst="rect">
            <a:avLst/>
          </a:prstGeom>
          <a:noFill/>
        </p:spPr>
        <p:txBody>
          <a:bodyPr wrap="none" rtlCol="0">
            <a:spAutoFit/>
          </a:bodyPr>
          <a:lstStyle/>
          <a:p>
            <a:r>
              <a:rPr lang="en-US" sz="2800" b="1" u="sng" dirty="0" smtClean="0"/>
              <a:t>Characteristics of KNN</a:t>
            </a:r>
            <a:endParaRPr lang="en-US" sz="2800" b="1" u="sng" dirty="0"/>
          </a:p>
        </p:txBody>
      </p:sp>
      <p:sp>
        <p:nvSpPr>
          <p:cNvPr id="5"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7/19/2018</a:t>
            </a:fld>
            <a:endParaRPr lang="en-US"/>
          </a:p>
        </p:txBody>
      </p:sp>
      <p:sp>
        <p:nvSpPr>
          <p:cNvPr id="6" name="Slide Number Placeholder 4">
            <a:extLst>
              <a:ext uri="{FF2B5EF4-FFF2-40B4-BE49-F238E27FC236}">
                <a16:creationId xmlns=""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smtClean="0"/>
              <a:t>6</a:t>
            </a:r>
            <a:endParaRPr lang="en-US" dirty="0"/>
          </a:p>
        </p:txBody>
      </p:sp>
      <p:sp>
        <p:nvSpPr>
          <p:cNvPr id="7" name="Footer Placeholder 5">
            <a:extLst>
              <a:ext uri="{FF2B5EF4-FFF2-40B4-BE49-F238E27FC236}">
                <a16:creationId xmlns="" xmlns:a16="http://schemas.microsoft.com/office/drawing/2014/main"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1109092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a:t>Basic Idea</a:t>
            </a:r>
          </a:p>
        </p:txBody>
      </p:sp>
      <p:sp>
        <p:nvSpPr>
          <p:cNvPr id="9219" name="Content Placeholder 3"/>
          <p:cNvSpPr>
            <a:spLocks noGrp="1"/>
          </p:cNvSpPr>
          <p:nvPr>
            <p:ph sz="quarter" idx="1"/>
          </p:nvPr>
        </p:nvSpPr>
        <p:spPr>
          <a:xfrm>
            <a:off x="914400" y="1752600"/>
            <a:ext cx="7772400" cy="4267200"/>
          </a:xfrm>
        </p:spPr>
        <p:txBody>
          <a:bodyPr/>
          <a:lstStyle/>
          <a:p>
            <a:pPr marL="0" indent="0" eaLnBrk="1" hangingPunct="1">
              <a:buFont typeface="Wingdings 2" pitchFamily="18" charset="2"/>
              <a:buNone/>
              <a:defRPr/>
            </a:pPr>
            <a:r>
              <a:rPr lang="en-US" dirty="0"/>
              <a:t>For a given record to be classified, identify nearby records</a:t>
            </a:r>
          </a:p>
          <a:p>
            <a:pPr eaLnBrk="1" hangingPunct="1">
              <a:buFont typeface="Wingdings 2" pitchFamily="18" charset="2"/>
              <a:buNone/>
              <a:defRPr/>
            </a:pPr>
            <a:endParaRPr lang="en-US" dirty="0"/>
          </a:p>
          <a:p>
            <a:pPr eaLnBrk="1" hangingPunct="1">
              <a:buFont typeface="Wingdings 2" pitchFamily="18" charset="2"/>
              <a:buNone/>
              <a:defRPr/>
            </a:pPr>
            <a:r>
              <a:rPr lang="en-US" dirty="0"/>
              <a:t>“Near” means records with similar predictor values </a:t>
            </a:r>
            <a:r>
              <a:rPr lang="en-US" i="1" dirty="0"/>
              <a:t>X</a:t>
            </a:r>
            <a:r>
              <a:rPr lang="en-US" i="1" baseline="-25000" dirty="0"/>
              <a:t>1</a:t>
            </a:r>
            <a:r>
              <a:rPr lang="en-US" i="1" dirty="0"/>
              <a:t>, X</a:t>
            </a:r>
            <a:r>
              <a:rPr lang="en-US" i="1" baseline="-25000" dirty="0"/>
              <a:t>2</a:t>
            </a:r>
            <a:r>
              <a:rPr lang="en-US" i="1" dirty="0"/>
              <a:t>, … </a:t>
            </a:r>
            <a:r>
              <a:rPr lang="en-US" i="1" dirty="0" err="1"/>
              <a:t>X</a:t>
            </a:r>
            <a:r>
              <a:rPr lang="en-US" i="1" baseline="-25000" dirty="0" err="1"/>
              <a:t>p</a:t>
            </a:r>
            <a:endParaRPr lang="en-US" i="1" baseline="-25000" dirty="0"/>
          </a:p>
          <a:p>
            <a:pPr eaLnBrk="1" hangingPunct="1">
              <a:buFont typeface="Wingdings 2" pitchFamily="18" charset="2"/>
              <a:buNone/>
              <a:defRPr/>
            </a:pPr>
            <a:endParaRPr lang="en-US" i="1" baseline="-25000" dirty="0"/>
          </a:p>
          <a:p>
            <a:pPr marL="0" indent="0" eaLnBrk="1" hangingPunct="1">
              <a:buFont typeface="Wingdings 2" pitchFamily="18" charset="2"/>
              <a:buNone/>
              <a:defRPr/>
            </a:pPr>
            <a:r>
              <a:rPr lang="en-US" dirty="0"/>
              <a:t>Classify the record as whatever the predominant class is among the nearby records (the “neighbors”)</a:t>
            </a:r>
          </a:p>
        </p:txBody>
      </p:sp>
      <p:sp>
        <p:nvSpPr>
          <p:cNvPr id="2" name="Rectangle 1">
            <a:extLst>
              <a:ext uri="{FF2B5EF4-FFF2-40B4-BE49-F238E27FC236}">
                <a16:creationId xmlns="" xmlns:a16="http://schemas.microsoft.com/office/drawing/2014/main" id="{3C1CA49A-AB7D-4C3C-B0B5-693205215BFC}"/>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brain makes similar associative leaps…the upcoming example proves it!</a:t>
            </a:r>
          </a:p>
        </p:txBody>
      </p:sp>
      <p:sp>
        <p:nvSpPr>
          <p:cNvPr id="5"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7/19/2018</a:t>
            </a:fld>
            <a:endParaRPr lang="en-US"/>
          </a:p>
        </p:txBody>
      </p:sp>
      <p:sp>
        <p:nvSpPr>
          <p:cNvPr id="6" name="Slide Number Placeholder 4">
            <a:extLst>
              <a:ext uri="{FF2B5EF4-FFF2-40B4-BE49-F238E27FC236}">
                <a16:creationId xmlns=""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smtClean="0"/>
              <a:t>7</a:t>
            </a:r>
            <a:endParaRPr lang="en-US" dirty="0"/>
          </a:p>
        </p:txBody>
      </p:sp>
      <p:sp>
        <p:nvSpPr>
          <p:cNvPr id="7" name="Footer Placeholder 5">
            <a:extLst>
              <a:ext uri="{FF2B5EF4-FFF2-40B4-BE49-F238E27FC236}">
                <a16:creationId xmlns="" xmlns:a16="http://schemas.microsoft.com/office/drawing/2014/main"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8329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228600"/>
            <a:ext cx="7772400" cy="1143000"/>
          </a:xfrm>
        </p:spPr>
        <p:txBody>
          <a:bodyPr/>
          <a:lstStyle/>
          <a:p>
            <a:pPr eaLnBrk="1" hangingPunct="1"/>
            <a:r>
              <a:rPr lang="en-US" altLang="en-US" dirty="0"/>
              <a:t>How to measure “nearby”?</a:t>
            </a:r>
          </a:p>
        </p:txBody>
      </p:sp>
      <p:sp>
        <p:nvSpPr>
          <p:cNvPr id="9219" name="Content Placeholder 2"/>
          <p:cNvSpPr>
            <a:spLocks noGrp="1"/>
          </p:cNvSpPr>
          <p:nvPr>
            <p:ph sz="quarter" idx="1"/>
          </p:nvPr>
        </p:nvSpPr>
        <p:spPr>
          <a:xfrm>
            <a:off x="1066800" y="1752600"/>
            <a:ext cx="6667500" cy="1143000"/>
          </a:xfrm>
        </p:spPr>
        <p:txBody>
          <a:bodyPr/>
          <a:lstStyle/>
          <a:p>
            <a:pPr marL="0" indent="0" eaLnBrk="1" hangingPunct="1">
              <a:buFont typeface="Wingdings 2" pitchFamily="18" charset="2"/>
              <a:buNone/>
            </a:pPr>
            <a:r>
              <a:rPr lang="en-US" altLang="en-US"/>
              <a:t>The most popular distance measure is </a:t>
            </a:r>
            <a:r>
              <a:rPr lang="en-US" altLang="en-US" b="1"/>
              <a:t>Euclidean distance</a:t>
            </a:r>
          </a:p>
        </p:txBody>
      </p:sp>
      <p:sp>
        <p:nvSpPr>
          <p:cNvPr id="9220" name="Content Placeholder 3"/>
          <p:cNvSpPr>
            <a:spLocks noGrp="1"/>
          </p:cNvSpPr>
          <p:nvPr>
            <p:ph sz="quarter" idx="2"/>
          </p:nvPr>
        </p:nvSpPr>
        <p:spPr>
          <a:xfrm>
            <a:off x="609600" y="2819400"/>
            <a:ext cx="8074025" cy="1676400"/>
          </a:xfrm>
        </p:spPr>
        <p:txBody>
          <a:bodyPr/>
          <a:lstStyle/>
          <a:p>
            <a:pPr eaLnBrk="1" hangingPunct="1">
              <a:buFont typeface="Wingdings 2" pitchFamily="18" charset="2"/>
              <a:buNone/>
            </a:pPr>
            <a:r>
              <a:rPr lang="en-US" altLang="en-US"/>
              <a:t> </a:t>
            </a:r>
          </a:p>
        </p:txBody>
      </p:sp>
      <p:graphicFrame>
        <p:nvGraphicFramePr>
          <p:cNvPr id="9221" name="Object 2"/>
          <p:cNvGraphicFramePr>
            <a:graphicFrameLocks noChangeAspect="1"/>
          </p:cNvGraphicFramePr>
          <p:nvPr>
            <p:extLst>
              <p:ext uri="{D42A27DB-BD31-4B8C-83A1-F6EECF244321}">
                <p14:modId xmlns:p14="http://schemas.microsoft.com/office/powerpoint/2010/main" val="3200207034"/>
              </p:ext>
            </p:extLst>
          </p:nvPr>
        </p:nvGraphicFramePr>
        <p:xfrm>
          <a:off x="1735137" y="2764631"/>
          <a:ext cx="5330825" cy="1023938"/>
        </p:xfrm>
        <a:graphic>
          <a:graphicData uri="http://schemas.openxmlformats.org/presentationml/2006/ole">
            <mc:AlternateContent xmlns:mc="http://schemas.openxmlformats.org/markup-compatibility/2006">
              <mc:Choice xmlns:v="urn:schemas-microsoft-com:vml" Requires="v">
                <p:oleObj spid="_x0000_s1077" name="Document" r:id="rId4" imgW="2858268" imgH="544757" progId="Word.Document.12">
                  <p:embed/>
                </p:oleObj>
              </mc:Choice>
              <mc:Fallback>
                <p:oleObj name="Document" r:id="rId4" imgW="2858268" imgH="544757" progId="Word.Document.12">
                  <p:embed/>
                  <p:pic>
                    <p:nvPicPr>
                      <p:cNvPr id="9221" name="Object 2"/>
                      <p:cNvPicPr>
                        <a:picLocks noChangeAspect="1" noChangeArrowheads="1"/>
                      </p:cNvPicPr>
                      <p:nvPr/>
                    </p:nvPicPr>
                    <p:blipFill>
                      <a:blip r:embed="rId5"/>
                      <a:srcRect/>
                      <a:stretch>
                        <a:fillRect/>
                      </a:stretch>
                    </p:blipFill>
                    <p:spPr bwMode="auto">
                      <a:xfrm>
                        <a:off x="1735137" y="2764631"/>
                        <a:ext cx="533082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4419600"/>
            <a:ext cx="8077200" cy="1477328"/>
          </a:xfrm>
          <a:prstGeom prst="rect">
            <a:avLst/>
          </a:prstGeom>
          <a:noFill/>
        </p:spPr>
        <p:txBody>
          <a:bodyPr wrap="square" rtlCol="0">
            <a:spAutoFit/>
          </a:bodyPr>
          <a:lstStyle/>
          <a:p>
            <a:pPr>
              <a:buFont typeface="Arial" pitchFamily="34" charset="0"/>
              <a:buChar char="•"/>
            </a:pPr>
            <a:r>
              <a:rPr lang="en-US" dirty="0"/>
              <a:t> Typically, predictor variables are first normalized (= standardized) to put them on comparable scales</a:t>
            </a:r>
          </a:p>
          <a:p>
            <a:pPr>
              <a:buFont typeface="Arial" pitchFamily="34" charset="0"/>
              <a:buChar char="•"/>
            </a:pPr>
            <a:r>
              <a:rPr lang="en-US" dirty="0"/>
              <a:t> An easy and consistent method for normalization is to use </a:t>
            </a:r>
            <a:r>
              <a:rPr lang="en-US" dirty="0" err="1">
                <a:latin typeface="Courier New" pitchFamily="49" charset="0"/>
                <a:cs typeface="Courier New" pitchFamily="49" charset="0"/>
              </a:rPr>
              <a:t>preProcess</a:t>
            </a:r>
            <a:r>
              <a:rPr lang="en-US" dirty="0">
                <a:latin typeface="Courier New" pitchFamily="49" charset="0"/>
                <a:cs typeface="Courier New" pitchFamily="49" charset="0"/>
              </a:rPr>
              <a:t>()</a:t>
            </a:r>
            <a:r>
              <a:rPr lang="en-US" dirty="0"/>
              <a:t> from </a:t>
            </a:r>
            <a:r>
              <a:rPr lang="en-US" dirty="0">
                <a:latin typeface="Courier New" pitchFamily="49" charset="0"/>
                <a:cs typeface="Courier New" pitchFamily="49" charset="0"/>
              </a:rPr>
              <a:t>caret </a:t>
            </a:r>
            <a:r>
              <a:rPr lang="en-US" dirty="0"/>
              <a:t>but can also be done with </a:t>
            </a:r>
            <a:r>
              <a:rPr lang="en-US" dirty="0">
                <a:latin typeface="Courier New" pitchFamily="49" charset="0"/>
                <a:cs typeface="Courier New" pitchFamily="49" charset="0"/>
              </a:rPr>
              <a:t>scale()</a:t>
            </a:r>
            <a:endParaRPr lang="en-US" dirty="0"/>
          </a:p>
          <a:p>
            <a:pPr>
              <a:buFont typeface="Arial" pitchFamily="34" charset="0"/>
              <a:buChar char="•"/>
            </a:pPr>
            <a:r>
              <a:rPr lang="en-US" dirty="0"/>
              <a:t>Without normalization, metrics with large scales dominate</a:t>
            </a:r>
          </a:p>
        </p:txBody>
      </p:sp>
      <p:sp>
        <p:nvSpPr>
          <p:cNvPr id="2" name="TextBox 1">
            <a:extLst>
              <a:ext uri="{FF2B5EF4-FFF2-40B4-BE49-F238E27FC236}">
                <a16:creationId xmlns="" xmlns:a16="http://schemas.microsoft.com/office/drawing/2014/main" id="{2F6885FF-4157-4805-AF2D-65F62D1135FB}"/>
              </a:ext>
            </a:extLst>
          </p:cNvPr>
          <p:cNvSpPr txBox="1"/>
          <p:nvPr/>
        </p:nvSpPr>
        <p:spPr>
          <a:xfrm rot="19945675">
            <a:off x="3114363" y="2806682"/>
            <a:ext cx="2762872" cy="646331"/>
          </a:xfrm>
          <a:prstGeom prst="rect">
            <a:avLst/>
          </a:prstGeom>
          <a:solidFill>
            <a:schemeClr val="accent1"/>
          </a:solidFill>
        </p:spPr>
        <p:txBody>
          <a:bodyPr wrap="none" rtlCol="0">
            <a:spAutoFit/>
          </a:bodyPr>
          <a:lstStyle/>
          <a:p>
            <a:pPr algn="ctr"/>
            <a:r>
              <a:rPr lang="en-US" dirty="0">
                <a:solidFill>
                  <a:schemeClr val="bg1"/>
                </a:solidFill>
              </a:rPr>
              <a:t>DON’T WORRY ABOUT THIS</a:t>
            </a:r>
          </a:p>
          <a:p>
            <a:pPr algn="ctr"/>
            <a:r>
              <a:rPr lang="en-US" dirty="0">
                <a:solidFill>
                  <a:schemeClr val="bg1"/>
                </a:solidFill>
              </a:rPr>
              <a:t>R will handle it!</a:t>
            </a:r>
          </a:p>
        </p:txBody>
      </p:sp>
      <p:sp>
        <p:nvSpPr>
          <p:cNvPr id="8"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7/19/2018</a:t>
            </a:fld>
            <a:endParaRPr lang="en-US"/>
          </a:p>
        </p:txBody>
      </p:sp>
      <p:sp>
        <p:nvSpPr>
          <p:cNvPr id="9" name="Slide Number Placeholder 4">
            <a:extLst>
              <a:ext uri="{FF2B5EF4-FFF2-40B4-BE49-F238E27FC236}">
                <a16:creationId xmlns=""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a:t>8</a:t>
            </a:r>
          </a:p>
        </p:txBody>
      </p:sp>
      <p:sp>
        <p:nvSpPr>
          <p:cNvPr id="10" name="Footer Placeholder 5">
            <a:extLst>
              <a:ext uri="{FF2B5EF4-FFF2-40B4-BE49-F238E27FC236}">
                <a16:creationId xmlns="" xmlns:a16="http://schemas.microsoft.com/office/drawing/2014/main"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3920747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51" name="think-cell Slide" r:id="rId6" imgW="270" imgH="270" progId="TCLayout.ActiveDocument.1">
                  <p:embed/>
                </p:oleObj>
              </mc:Choice>
              <mc:Fallback>
                <p:oleObj name="think-cell Slide" r:id="rId6" imgW="270" imgH="270" progId="TCLayout.ActiveDocument.1">
                  <p:embed/>
                  <p:pic>
                    <p:nvPicPr>
                      <p:cNvPr id="15" name="Object 1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a:spcBef>
                <a:spcPct val="0"/>
              </a:spcBef>
              <a:spcAft>
                <a:spcPct val="0"/>
              </a:spcAft>
            </a:pPr>
            <a:endParaRPr lang="en-US" sz="1400">
              <a:latin typeface="Arial"/>
              <a:sym typeface="Arial"/>
            </a:endParaRPr>
          </a:p>
        </p:txBody>
      </p:sp>
      <p:sp>
        <p:nvSpPr>
          <p:cNvPr id="8" name="Rounded Rectangle 7"/>
          <p:cNvSpPr/>
          <p:nvPr/>
        </p:nvSpPr>
        <p:spPr>
          <a:xfrm>
            <a:off x="304799" y="1417928"/>
            <a:ext cx="4114800" cy="333981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28600" y="91440"/>
            <a:ext cx="8686800" cy="822960"/>
          </a:xfrm>
          <a:prstGeom prst="rect">
            <a:avLst/>
          </a:prstGeom>
        </p:spPr>
        <p:txBody>
          <a:bodyPr vert="horz" lIns="91440" tIns="45720" rIns="91440" bIns="45720" rtlCol="0" anchor="b">
            <a:norm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a:t>KNN Classification</a:t>
            </a:r>
            <a:endParaRPr lang="en-US" sz="1600" b="0" dirty="0"/>
          </a:p>
          <a:p>
            <a:r>
              <a:rPr lang="en-US" sz="1600" b="0" dirty="0"/>
              <a:t>Rep your HOOD!</a:t>
            </a:r>
            <a:endParaRPr lang="en-US" dirty="0"/>
          </a:p>
        </p:txBody>
      </p:sp>
      <p:pic>
        <p:nvPicPr>
          <p:cNvPr id="72706" name="Picture 2" descr="http://media.ticketmaster.com/tm/en-us/dbimages/103113a.jpg"/>
          <p:cNvPicPr>
            <a:picLocks noChangeAspect="1" noChangeArrowheads="1"/>
          </p:cNvPicPr>
          <p:nvPr/>
        </p:nvPicPr>
        <p:blipFill rotWithShape="1">
          <a:blip r:embed="rId8">
            <a:extLst>
              <a:ext uri="{28A0092B-C50C-407E-A947-70E740481C1C}">
                <a14:useLocalDpi xmlns:a14="http://schemas.microsoft.com/office/drawing/2010/main" val="0"/>
              </a:ext>
            </a:extLst>
          </a:blip>
          <a:srcRect l="16040" t="21043" r="15901" b="25623"/>
          <a:stretch/>
        </p:blipFill>
        <p:spPr bwMode="auto">
          <a:xfrm>
            <a:off x="1373606" y="1521279"/>
            <a:ext cx="1977185"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Isosceles Triangle 1"/>
          <p:cNvSpPr/>
          <p:nvPr/>
        </p:nvSpPr>
        <p:spPr>
          <a:xfrm rot="5400000">
            <a:off x="4117477" y="2526921"/>
            <a:ext cx="1892595" cy="4545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291036" y="2292517"/>
            <a:ext cx="3460898"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East 99</a:t>
            </a:r>
            <a:r>
              <a:rPr lang="en-US" baseline="30000" dirty="0"/>
              <a:t>th</a:t>
            </a:r>
            <a:r>
              <a:rPr lang="en-US" dirty="0"/>
              <a:t> Street &amp; St. Clair  in Cleveland</a:t>
            </a:r>
          </a:p>
          <a:p>
            <a:pPr marL="285750" indent="-285750">
              <a:buFont typeface="Arial" panose="020B0604020202020204" pitchFamily="34" charset="0"/>
              <a:buChar char="•"/>
            </a:pPr>
            <a:r>
              <a:rPr lang="en-US" dirty="0"/>
              <a:t>Talk about it a lot…</a:t>
            </a:r>
          </a:p>
        </p:txBody>
      </p:sp>
      <p:pic>
        <p:nvPicPr>
          <p:cNvPr id="4100" name="Picture 4" descr="Image result for bone thugs n harmony">
            <a:extLst>
              <a:ext uri="{FF2B5EF4-FFF2-40B4-BE49-F238E27FC236}">
                <a16:creationId xmlns="" xmlns:a16="http://schemas.microsoft.com/office/drawing/2014/main" id="{97DB6621-6EE3-4B4C-8708-CB4FC5341A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2950" y="2794257"/>
            <a:ext cx="2978495" cy="17870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5D1F2579-B79E-4ED4-9BC5-44D72738933C}"/>
              </a:ext>
            </a:extLst>
          </p:cNvPr>
          <p:cNvSpPr/>
          <p:nvPr/>
        </p:nvSpPr>
        <p:spPr>
          <a:xfrm>
            <a:off x="762000" y="5562600"/>
            <a:ext cx="775335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bg1"/>
                </a:solidFill>
              </a:rPr>
              <a:t>Lets try to understand if a house is in East or West Cleveland and Bone Thugs would live there based on some attributes.</a:t>
            </a:r>
            <a:endParaRPr lang="en-US" sz="1400" dirty="0">
              <a:solidFill>
                <a:schemeClr val="bg1"/>
              </a:solidFill>
            </a:endParaRP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3" name="Footer Placeholder 5"/>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14" name="Slide Number Placeholder 6"/>
          <p:cNvSpPr>
            <a:spLocks noGrp="1"/>
          </p:cNvSpPr>
          <p:nvPr>
            <p:ph type="sldNum" sz="quarter" idx="12"/>
          </p:nvPr>
        </p:nvSpPr>
        <p:spPr>
          <a:xfrm>
            <a:off x="6457950" y="6356351"/>
            <a:ext cx="857250" cy="365125"/>
          </a:xfrm>
        </p:spPr>
        <p:txBody>
          <a:bodyPr/>
          <a:lstStyle/>
          <a:p>
            <a:r>
              <a:rPr lang="en-US" dirty="0" smtClean="0"/>
              <a:t>12</a:t>
            </a:r>
            <a:endParaRPr lang="en-US" dirty="0"/>
          </a:p>
        </p:txBody>
      </p:sp>
    </p:spTree>
    <p:extLst>
      <p:ext uri="{BB962C8B-B14F-4D97-AF65-F5344CB8AC3E}">
        <p14:creationId xmlns:p14="http://schemas.microsoft.com/office/powerpoint/2010/main" val="334121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Bone Thugs Hood on Zillow</a:t>
            </a:r>
          </a:p>
        </p:txBody>
      </p:sp>
      <p:pic>
        <p:nvPicPr>
          <p:cNvPr id="73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416"/>
          <a:stretch/>
        </p:blipFill>
        <p:spPr bwMode="auto">
          <a:xfrm>
            <a:off x="1320989" y="1301073"/>
            <a:ext cx="6502022" cy="471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13</a:t>
            </a:r>
            <a:endParaRPr lang="en-US" dirty="0"/>
          </a:p>
        </p:txBody>
      </p:sp>
    </p:spTree>
    <p:extLst>
      <p:ext uri="{BB962C8B-B14F-4D97-AF65-F5344CB8AC3E}">
        <p14:creationId xmlns:p14="http://schemas.microsoft.com/office/powerpoint/2010/main" val="76301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houses here…	</a:t>
            </a:r>
          </a:p>
        </p:txBody>
      </p:sp>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387" r="1215" b="6878"/>
          <a:stretch/>
        </p:blipFill>
        <p:spPr bwMode="auto">
          <a:xfrm>
            <a:off x="152400" y="1351362"/>
            <a:ext cx="6127844" cy="509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705600" y="2590800"/>
            <a:ext cx="1241045" cy="1754326"/>
          </a:xfrm>
          <a:prstGeom prst="rect">
            <a:avLst/>
          </a:prstGeom>
          <a:noFill/>
        </p:spPr>
        <p:txBody>
          <a:bodyPr wrap="none" rtlCol="0">
            <a:spAutoFit/>
          </a:bodyPr>
          <a:lstStyle/>
          <a:p>
            <a:pPr marL="117475" indent="-117475">
              <a:buFont typeface="Arial" panose="020B0604020202020204" pitchFamily="34" charset="0"/>
              <a:buChar char="•"/>
            </a:pPr>
            <a:r>
              <a:rPr lang="en-US" dirty="0"/>
              <a:t>$25K</a:t>
            </a:r>
          </a:p>
          <a:p>
            <a:pPr marL="117475" indent="-117475">
              <a:buFont typeface="Arial" panose="020B0604020202020204" pitchFamily="34" charset="0"/>
              <a:buChar char="•"/>
            </a:pPr>
            <a:r>
              <a:rPr lang="en-US" dirty="0"/>
              <a:t>3 beds</a:t>
            </a:r>
          </a:p>
          <a:p>
            <a:pPr marL="117475" indent="-117475">
              <a:buFont typeface="Arial" panose="020B0604020202020204" pitchFamily="34" charset="0"/>
              <a:buChar char="•"/>
            </a:pPr>
            <a:r>
              <a:rPr lang="en-US" dirty="0"/>
              <a:t>2 baths</a:t>
            </a:r>
          </a:p>
          <a:p>
            <a:pPr marL="117475" indent="-117475">
              <a:buFont typeface="Arial" panose="020B0604020202020204" pitchFamily="34" charset="0"/>
              <a:buChar char="•"/>
            </a:pPr>
            <a:r>
              <a:rPr lang="en-US" dirty="0"/>
              <a:t>1,420 </a:t>
            </a:r>
            <a:r>
              <a:rPr lang="en-US" dirty="0" err="1"/>
              <a:t>sqft</a:t>
            </a:r>
            <a:endParaRPr lang="en-US" dirty="0"/>
          </a:p>
          <a:p>
            <a:pPr marL="117475" indent="-117475">
              <a:buFont typeface="Arial" panose="020B0604020202020204" pitchFamily="34" charset="0"/>
              <a:buChar char="•"/>
            </a:pPr>
            <a:r>
              <a:rPr lang="en-US" dirty="0"/>
              <a:t>44108 zip</a:t>
            </a:r>
          </a:p>
          <a:p>
            <a:endParaRPr lang="en-US" dirty="0"/>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7" name="Slide Number Placeholder 6"/>
          <p:cNvSpPr>
            <a:spLocks noGrp="1"/>
          </p:cNvSpPr>
          <p:nvPr>
            <p:ph type="sldNum" sz="quarter" idx="12"/>
          </p:nvPr>
        </p:nvSpPr>
        <p:spPr>
          <a:xfrm>
            <a:off x="6457950" y="6356351"/>
            <a:ext cx="857250" cy="365125"/>
          </a:xfrm>
        </p:spPr>
        <p:txBody>
          <a:bodyPr/>
          <a:lstStyle/>
          <a:p>
            <a:r>
              <a:rPr lang="en-US" dirty="0" smtClean="0"/>
              <a:t>14</a:t>
            </a:r>
            <a:endParaRPr lang="en-US" dirty="0"/>
          </a:p>
        </p:txBody>
      </p:sp>
    </p:spTree>
    <p:extLst>
      <p:ext uri="{BB962C8B-B14F-4D97-AF65-F5344CB8AC3E}">
        <p14:creationId xmlns:p14="http://schemas.microsoft.com/office/powerpoint/2010/main" val="2977488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Collected a small data set comparing East Cleveland to West.</a:t>
            </a:r>
          </a:p>
        </p:txBody>
      </p:sp>
      <p:sp>
        <p:nvSpPr>
          <p:cNvPr id="4" name="Text Placeholder 3"/>
          <p:cNvSpPr>
            <a:spLocks noGrp="1"/>
          </p:cNvSpPr>
          <p:nvPr>
            <p:ph type="body" idx="1"/>
          </p:nvPr>
        </p:nvSpPr>
        <p:spPr>
          <a:xfrm>
            <a:off x="457200" y="1256827"/>
            <a:ext cx="3868340" cy="427065"/>
          </a:xfrm>
        </p:spPr>
        <p:txBody>
          <a:bodyPr/>
          <a:lstStyle/>
          <a:p>
            <a:r>
              <a:rPr lang="en-US" dirty="0"/>
              <a:t>West Cleveland</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607318567"/>
              </p:ext>
            </p:extLst>
          </p:nvPr>
        </p:nvGraphicFramePr>
        <p:xfrm>
          <a:off x="457200" y="1728156"/>
          <a:ext cx="4040190" cy="3708400"/>
        </p:xfrm>
        <a:graphic>
          <a:graphicData uri="http://schemas.openxmlformats.org/drawingml/2006/table">
            <a:tbl>
              <a:tblPr firstRow="1" bandRow="1">
                <a:tableStyleId>{5C22544A-7EE6-4342-B048-85BDC9FD1C3A}</a:tableStyleId>
              </a:tblPr>
              <a:tblGrid>
                <a:gridCol w="808038">
                  <a:extLst>
                    <a:ext uri="{9D8B030D-6E8A-4147-A177-3AD203B41FA5}">
                      <a16:colId xmlns="" xmlns:a16="http://schemas.microsoft.com/office/drawing/2014/main" val="20000"/>
                    </a:ext>
                  </a:extLst>
                </a:gridCol>
                <a:gridCol w="808038">
                  <a:extLst>
                    <a:ext uri="{9D8B030D-6E8A-4147-A177-3AD203B41FA5}">
                      <a16:colId xmlns="" xmlns:a16="http://schemas.microsoft.com/office/drawing/2014/main" val="20001"/>
                    </a:ext>
                  </a:extLst>
                </a:gridCol>
                <a:gridCol w="808038">
                  <a:extLst>
                    <a:ext uri="{9D8B030D-6E8A-4147-A177-3AD203B41FA5}">
                      <a16:colId xmlns="" xmlns:a16="http://schemas.microsoft.com/office/drawing/2014/main" val="20002"/>
                    </a:ext>
                  </a:extLst>
                </a:gridCol>
                <a:gridCol w="808038">
                  <a:extLst>
                    <a:ext uri="{9D8B030D-6E8A-4147-A177-3AD203B41FA5}">
                      <a16:colId xmlns="" xmlns:a16="http://schemas.microsoft.com/office/drawing/2014/main" val="20003"/>
                    </a:ext>
                  </a:extLst>
                </a:gridCol>
                <a:gridCol w="808038">
                  <a:extLst>
                    <a:ext uri="{9D8B030D-6E8A-4147-A177-3AD203B41FA5}">
                      <a16:colId xmlns="" xmlns:a16="http://schemas.microsoft.com/office/drawing/2014/main" val="20004"/>
                    </a:ext>
                  </a:extLst>
                </a:gridCol>
              </a:tblGrid>
              <a:tr h="370840">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Zip</a:t>
                      </a:r>
                    </a:p>
                  </a:txBody>
                  <a:tcPr/>
                </a:tc>
                <a:tc>
                  <a:txBody>
                    <a:bodyPr/>
                    <a:lstStyle/>
                    <a:p>
                      <a:r>
                        <a:rPr lang="en-US" sz="1400" dirty="0"/>
                        <a:t>Price</a:t>
                      </a:r>
                    </a:p>
                  </a:txBody>
                  <a:tcPr/>
                </a:tc>
                <a:extLst>
                  <a:ext uri="{0D108BD9-81ED-4DB2-BD59-A6C34878D82A}">
                    <a16:rowId xmlns="" xmlns:a16="http://schemas.microsoft.com/office/drawing/2014/main" val="10000"/>
                  </a:ext>
                </a:extLst>
              </a:tr>
              <a:tr h="370840">
                <a:tc>
                  <a:txBody>
                    <a:bodyPr/>
                    <a:lstStyle/>
                    <a:p>
                      <a:r>
                        <a:rPr lang="en-US" sz="1400" dirty="0"/>
                        <a:t>4</a:t>
                      </a:r>
                    </a:p>
                  </a:txBody>
                  <a:tcPr/>
                </a:tc>
                <a:tc>
                  <a:txBody>
                    <a:bodyPr/>
                    <a:lstStyle/>
                    <a:p>
                      <a:r>
                        <a:rPr lang="en-US" sz="1400" dirty="0"/>
                        <a:t>4.5</a:t>
                      </a:r>
                    </a:p>
                  </a:txBody>
                  <a:tcPr/>
                </a:tc>
                <a:tc>
                  <a:txBody>
                    <a:bodyPr/>
                    <a:lstStyle/>
                    <a:p>
                      <a:r>
                        <a:rPr lang="en-US" sz="1400" dirty="0"/>
                        <a:t>4110</a:t>
                      </a:r>
                    </a:p>
                  </a:txBody>
                  <a:tcPr/>
                </a:tc>
                <a:tc>
                  <a:txBody>
                    <a:bodyPr/>
                    <a:lstStyle/>
                    <a:p>
                      <a:r>
                        <a:rPr lang="en-US" sz="1400" dirty="0"/>
                        <a:t>44107</a:t>
                      </a:r>
                    </a:p>
                  </a:txBody>
                  <a:tcPr/>
                </a:tc>
                <a:tc>
                  <a:txBody>
                    <a:bodyPr/>
                    <a:lstStyle/>
                    <a:p>
                      <a:r>
                        <a:rPr lang="en-US" sz="1400" dirty="0"/>
                        <a:t>1.175M</a:t>
                      </a:r>
                    </a:p>
                  </a:txBody>
                  <a:tcPr/>
                </a:tc>
                <a:extLst>
                  <a:ext uri="{0D108BD9-81ED-4DB2-BD59-A6C34878D82A}">
                    <a16:rowId xmlns="" xmlns:a16="http://schemas.microsoft.com/office/drawing/2014/main" val="10001"/>
                  </a:ext>
                </a:extLst>
              </a:tr>
              <a:tr h="370840">
                <a:tc>
                  <a:txBody>
                    <a:bodyPr/>
                    <a:lstStyle/>
                    <a:p>
                      <a:r>
                        <a:rPr lang="en-US" sz="1400" dirty="0"/>
                        <a:t>5</a:t>
                      </a:r>
                    </a:p>
                  </a:txBody>
                  <a:tcPr/>
                </a:tc>
                <a:tc>
                  <a:txBody>
                    <a:bodyPr/>
                    <a:lstStyle/>
                    <a:p>
                      <a:r>
                        <a:rPr lang="en-US" sz="1400" dirty="0"/>
                        <a:t>1.75</a:t>
                      </a:r>
                    </a:p>
                  </a:txBody>
                  <a:tcPr/>
                </a:tc>
                <a:tc>
                  <a:txBody>
                    <a:bodyPr/>
                    <a:lstStyle/>
                    <a:p>
                      <a:r>
                        <a:rPr lang="en-US" sz="1400" dirty="0"/>
                        <a:t>1616</a:t>
                      </a:r>
                    </a:p>
                  </a:txBody>
                  <a:tcPr/>
                </a:tc>
                <a:tc>
                  <a:txBody>
                    <a:bodyPr/>
                    <a:lstStyle/>
                    <a:p>
                      <a:r>
                        <a:rPr lang="en-US" sz="1400" dirty="0"/>
                        <a:t>44107</a:t>
                      </a:r>
                    </a:p>
                  </a:txBody>
                  <a:tcPr/>
                </a:tc>
                <a:tc>
                  <a:txBody>
                    <a:bodyPr/>
                    <a:lstStyle/>
                    <a:p>
                      <a:r>
                        <a:rPr lang="en-US" sz="1400" dirty="0"/>
                        <a:t>$155K</a:t>
                      </a:r>
                    </a:p>
                  </a:txBody>
                  <a:tcPr/>
                </a:tc>
                <a:extLst>
                  <a:ext uri="{0D108BD9-81ED-4DB2-BD59-A6C34878D82A}">
                    <a16:rowId xmlns="" xmlns:a16="http://schemas.microsoft.com/office/drawing/2014/main" val="10002"/>
                  </a:ext>
                </a:extLst>
              </a:tr>
              <a:tr h="370840">
                <a:tc>
                  <a:txBody>
                    <a:bodyPr/>
                    <a:lstStyle/>
                    <a:p>
                      <a:r>
                        <a:rPr lang="en-US" sz="1400" dirty="0"/>
                        <a:t>4</a:t>
                      </a:r>
                    </a:p>
                  </a:txBody>
                  <a:tcPr/>
                </a:tc>
                <a:tc>
                  <a:txBody>
                    <a:bodyPr/>
                    <a:lstStyle/>
                    <a:p>
                      <a:r>
                        <a:rPr lang="en-US" sz="1400" dirty="0"/>
                        <a:t>2</a:t>
                      </a:r>
                    </a:p>
                  </a:txBody>
                  <a:tcPr/>
                </a:tc>
                <a:tc>
                  <a:txBody>
                    <a:bodyPr/>
                    <a:lstStyle/>
                    <a:p>
                      <a:r>
                        <a:rPr lang="en-US" sz="1400" dirty="0"/>
                        <a:t>1480</a:t>
                      </a:r>
                    </a:p>
                  </a:txBody>
                  <a:tcPr/>
                </a:tc>
                <a:tc>
                  <a:txBody>
                    <a:bodyPr/>
                    <a:lstStyle/>
                    <a:p>
                      <a:r>
                        <a:rPr lang="en-US" sz="1400" dirty="0"/>
                        <a:t>44107</a:t>
                      </a:r>
                    </a:p>
                  </a:txBody>
                  <a:tcPr/>
                </a:tc>
                <a:tc>
                  <a:txBody>
                    <a:bodyPr/>
                    <a:lstStyle/>
                    <a:p>
                      <a:r>
                        <a:rPr lang="en-US" sz="1400" dirty="0"/>
                        <a:t>$64K</a:t>
                      </a:r>
                    </a:p>
                  </a:txBody>
                  <a:tcPr/>
                </a:tc>
                <a:extLst>
                  <a:ext uri="{0D108BD9-81ED-4DB2-BD59-A6C34878D82A}">
                    <a16:rowId xmlns="" xmlns:a16="http://schemas.microsoft.com/office/drawing/2014/main" val="10003"/>
                  </a:ext>
                </a:extLst>
              </a:tr>
              <a:tr h="370840">
                <a:tc>
                  <a:txBody>
                    <a:bodyPr/>
                    <a:lstStyle/>
                    <a:p>
                      <a:r>
                        <a:rPr lang="en-US" sz="1400" dirty="0"/>
                        <a:t>4</a:t>
                      </a:r>
                    </a:p>
                  </a:txBody>
                  <a:tcPr/>
                </a:tc>
                <a:tc>
                  <a:txBody>
                    <a:bodyPr/>
                    <a:lstStyle/>
                    <a:p>
                      <a:r>
                        <a:rPr lang="en-US" sz="1400" dirty="0"/>
                        <a:t>4</a:t>
                      </a:r>
                    </a:p>
                  </a:txBody>
                  <a:tcPr/>
                </a:tc>
                <a:tc>
                  <a:txBody>
                    <a:bodyPr/>
                    <a:lstStyle/>
                    <a:p>
                      <a:r>
                        <a:rPr lang="en-US" sz="1400" dirty="0"/>
                        <a:t>2640</a:t>
                      </a:r>
                    </a:p>
                  </a:txBody>
                  <a:tcPr/>
                </a:tc>
                <a:tc>
                  <a:txBody>
                    <a:bodyPr/>
                    <a:lstStyle/>
                    <a:p>
                      <a:r>
                        <a:rPr lang="en-US" sz="1400" dirty="0"/>
                        <a:t>44107</a:t>
                      </a:r>
                    </a:p>
                  </a:txBody>
                  <a:tcPr/>
                </a:tc>
                <a:tc>
                  <a:txBody>
                    <a:bodyPr/>
                    <a:lstStyle/>
                    <a:p>
                      <a:r>
                        <a:rPr lang="en-US" sz="1400" dirty="0"/>
                        <a:t>$279K</a:t>
                      </a:r>
                    </a:p>
                  </a:txBody>
                  <a:tcPr/>
                </a:tc>
                <a:extLst>
                  <a:ext uri="{0D108BD9-81ED-4DB2-BD59-A6C34878D82A}">
                    <a16:rowId xmlns="" xmlns:a16="http://schemas.microsoft.com/office/drawing/2014/main" val="10004"/>
                  </a:ext>
                </a:extLst>
              </a:tr>
              <a:tr h="370840">
                <a:tc>
                  <a:txBody>
                    <a:bodyPr/>
                    <a:lstStyle/>
                    <a:p>
                      <a:r>
                        <a:rPr lang="en-US" sz="1400" dirty="0"/>
                        <a:t>5</a:t>
                      </a:r>
                    </a:p>
                  </a:txBody>
                  <a:tcPr/>
                </a:tc>
                <a:tc>
                  <a:txBody>
                    <a:bodyPr/>
                    <a:lstStyle/>
                    <a:p>
                      <a:r>
                        <a:rPr lang="en-US" sz="1400" dirty="0"/>
                        <a:t>5</a:t>
                      </a:r>
                    </a:p>
                  </a:txBody>
                  <a:tcPr/>
                </a:tc>
                <a:tc>
                  <a:txBody>
                    <a:bodyPr/>
                    <a:lstStyle/>
                    <a:p>
                      <a:r>
                        <a:rPr lang="en-US" sz="1400" dirty="0"/>
                        <a:t>4175</a:t>
                      </a:r>
                    </a:p>
                  </a:txBody>
                  <a:tcPr/>
                </a:tc>
                <a:tc>
                  <a:txBody>
                    <a:bodyPr/>
                    <a:lstStyle/>
                    <a:p>
                      <a:r>
                        <a:rPr lang="en-US" sz="1400" dirty="0"/>
                        <a:t>44107</a:t>
                      </a:r>
                    </a:p>
                  </a:txBody>
                  <a:tcPr/>
                </a:tc>
                <a:tc>
                  <a:txBody>
                    <a:bodyPr/>
                    <a:lstStyle/>
                    <a:p>
                      <a:r>
                        <a:rPr lang="en-US" sz="1400" dirty="0"/>
                        <a:t>$525K</a:t>
                      </a:r>
                    </a:p>
                  </a:txBody>
                  <a:tcPr/>
                </a:tc>
                <a:extLst>
                  <a:ext uri="{0D108BD9-81ED-4DB2-BD59-A6C34878D82A}">
                    <a16:rowId xmlns="" xmlns:a16="http://schemas.microsoft.com/office/drawing/2014/main" val="10005"/>
                  </a:ext>
                </a:extLst>
              </a:tr>
              <a:tr h="370840">
                <a:tc>
                  <a:txBody>
                    <a:bodyPr/>
                    <a:lstStyle/>
                    <a:p>
                      <a:r>
                        <a:rPr lang="en-US" sz="1400" dirty="0"/>
                        <a:t>5</a:t>
                      </a:r>
                    </a:p>
                  </a:txBody>
                  <a:tcPr/>
                </a:tc>
                <a:tc>
                  <a:txBody>
                    <a:bodyPr/>
                    <a:lstStyle/>
                    <a:p>
                      <a:r>
                        <a:rPr lang="en-US" sz="1400" dirty="0"/>
                        <a:t>2.5</a:t>
                      </a:r>
                    </a:p>
                  </a:txBody>
                  <a:tcPr/>
                </a:tc>
                <a:tc>
                  <a:txBody>
                    <a:bodyPr/>
                    <a:lstStyle/>
                    <a:p>
                      <a:r>
                        <a:rPr lang="en-US" sz="1400" dirty="0"/>
                        <a:t>1702</a:t>
                      </a:r>
                    </a:p>
                  </a:txBody>
                  <a:tcPr/>
                </a:tc>
                <a:tc>
                  <a:txBody>
                    <a:bodyPr/>
                    <a:lstStyle/>
                    <a:p>
                      <a:r>
                        <a:rPr lang="en-US" sz="1400" dirty="0"/>
                        <a:t>44107</a:t>
                      </a:r>
                    </a:p>
                  </a:txBody>
                  <a:tcPr/>
                </a:tc>
                <a:tc>
                  <a:txBody>
                    <a:bodyPr/>
                    <a:lstStyle/>
                    <a:p>
                      <a:r>
                        <a:rPr lang="en-US" sz="1400" dirty="0"/>
                        <a:t>$120K</a:t>
                      </a:r>
                    </a:p>
                  </a:txBody>
                  <a:tcPr/>
                </a:tc>
                <a:extLst>
                  <a:ext uri="{0D108BD9-81ED-4DB2-BD59-A6C34878D82A}">
                    <a16:rowId xmlns="" xmlns:a16="http://schemas.microsoft.com/office/drawing/2014/main" val="10006"/>
                  </a:ext>
                </a:extLst>
              </a:tr>
              <a:tr h="370840">
                <a:tc>
                  <a:txBody>
                    <a:bodyPr/>
                    <a:lstStyle/>
                    <a:p>
                      <a:r>
                        <a:rPr lang="en-US" sz="1400" dirty="0"/>
                        <a:t>3</a:t>
                      </a:r>
                    </a:p>
                  </a:txBody>
                  <a:tcPr/>
                </a:tc>
                <a:tc>
                  <a:txBody>
                    <a:bodyPr/>
                    <a:lstStyle/>
                    <a:p>
                      <a:r>
                        <a:rPr lang="en-US" sz="1400" dirty="0"/>
                        <a:t>1</a:t>
                      </a:r>
                    </a:p>
                  </a:txBody>
                  <a:tcPr/>
                </a:tc>
                <a:tc>
                  <a:txBody>
                    <a:bodyPr/>
                    <a:lstStyle/>
                    <a:p>
                      <a:r>
                        <a:rPr lang="en-US" sz="1400" dirty="0"/>
                        <a:t>1582</a:t>
                      </a:r>
                    </a:p>
                  </a:txBody>
                  <a:tcPr/>
                </a:tc>
                <a:tc>
                  <a:txBody>
                    <a:bodyPr/>
                    <a:lstStyle/>
                    <a:p>
                      <a:r>
                        <a:rPr lang="en-US" sz="1400" dirty="0"/>
                        <a:t>44107</a:t>
                      </a:r>
                    </a:p>
                  </a:txBody>
                  <a:tcPr/>
                </a:tc>
                <a:tc>
                  <a:txBody>
                    <a:bodyPr/>
                    <a:lstStyle/>
                    <a:p>
                      <a:r>
                        <a:rPr lang="en-US" sz="1400" dirty="0"/>
                        <a:t>$103K</a:t>
                      </a:r>
                    </a:p>
                  </a:txBody>
                  <a:tcPr/>
                </a:tc>
                <a:extLst>
                  <a:ext uri="{0D108BD9-81ED-4DB2-BD59-A6C34878D82A}">
                    <a16:rowId xmlns="" xmlns:a16="http://schemas.microsoft.com/office/drawing/2014/main" val="10007"/>
                  </a:ext>
                </a:extLst>
              </a:tr>
              <a:tr h="370840">
                <a:tc>
                  <a:txBody>
                    <a:bodyPr/>
                    <a:lstStyle/>
                    <a:p>
                      <a:r>
                        <a:rPr lang="en-US" sz="1400" dirty="0"/>
                        <a:t>3</a:t>
                      </a:r>
                    </a:p>
                  </a:txBody>
                  <a:tcPr/>
                </a:tc>
                <a:tc>
                  <a:txBody>
                    <a:bodyPr/>
                    <a:lstStyle/>
                    <a:p>
                      <a:r>
                        <a:rPr lang="en-US" sz="1400" dirty="0"/>
                        <a:t>2</a:t>
                      </a:r>
                    </a:p>
                  </a:txBody>
                  <a:tcPr/>
                </a:tc>
                <a:tc>
                  <a:txBody>
                    <a:bodyPr/>
                    <a:lstStyle/>
                    <a:p>
                      <a:r>
                        <a:rPr lang="en-US" sz="1400" dirty="0"/>
                        <a:t>1292</a:t>
                      </a:r>
                    </a:p>
                  </a:txBody>
                  <a:tcPr/>
                </a:tc>
                <a:tc>
                  <a:txBody>
                    <a:bodyPr/>
                    <a:lstStyle/>
                    <a:p>
                      <a:r>
                        <a:rPr lang="en-US" sz="1400" dirty="0"/>
                        <a:t>44107</a:t>
                      </a:r>
                    </a:p>
                  </a:txBody>
                  <a:tcPr/>
                </a:tc>
                <a:tc>
                  <a:txBody>
                    <a:bodyPr/>
                    <a:lstStyle/>
                    <a:p>
                      <a:r>
                        <a:rPr lang="en-US" sz="1400" dirty="0"/>
                        <a:t>$100K</a:t>
                      </a:r>
                    </a:p>
                  </a:txBody>
                  <a:tcPr/>
                </a:tc>
                <a:extLst>
                  <a:ext uri="{0D108BD9-81ED-4DB2-BD59-A6C34878D82A}">
                    <a16:rowId xmlns="" xmlns:a16="http://schemas.microsoft.com/office/drawing/2014/main" val="10008"/>
                  </a:ext>
                </a:extLst>
              </a:tr>
              <a:tr h="370840">
                <a:tc>
                  <a:txBody>
                    <a:bodyPr/>
                    <a:lstStyle/>
                    <a:p>
                      <a:r>
                        <a:rPr lang="en-US" sz="1400" dirty="0"/>
                        <a:t>3</a:t>
                      </a:r>
                    </a:p>
                  </a:txBody>
                  <a:tcPr/>
                </a:tc>
                <a:tc>
                  <a:txBody>
                    <a:bodyPr/>
                    <a:lstStyle/>
                    <a:p>
                      <a:r>
                        <a:rPr lang="en-US" sz="1400" dirty="0"/>
                        <a:t>3</a:t>
                      </a:r>
                    </a:p>
                  </a:txBody>
                  <a:tcPr/>
                </a:tc>
                <a:tc>
                  <a:txBody>
                    <a:bodyPr/>
                    <a:lstStyle/>
                    <a:p>
                      <a:r>
                        <a:rPr lang="en-US" sz="1400" dirty="0"/>
                        <a:t>1780</a:t>
                      </a:r>
                    </a:p>
                  </a:txBody>
                  <a:tcPr/>
                </a:tc>
                <a:tc>
                  <a:txBody>
                    <a:bodyPr/>
                    <a:lstStyle/>
                    <a:p>
                      <a:r>
                        <a:rPr lang="en-US" sz="1400" dirty="0"/>
                        <a:t>44107</a:t>
                      </a:r>
                    </a:p>
                  </a:txBody>
                  <a:tcPr/>
                </a:tc>
                <a:tc>
                  <a:txBody>
                    <a:bodyPr/>
                    <a:lstStyle/>
                    <a:p>
                      <a:r>
                        <a:rPr lang="en-US" sz="1400" dirty="0"/>
                        <a:t>$159K</a:t>
                      </a:r>
                    </a:p>
                  </a:txBody>
                  <a:tcPr/>
                </a:tc>
                <a:extLst>
                  <a:ext uri="{0D108BD9-81ED-4DB2-BD59-A6C34878D82A}">
                    <a16:rowId xmlns="" xmlns:a16="http://schemas.microsoft.com/office/drawing/2014/main" val="10009"/>
                  </a:ext>
                </a:extLst>
              </a:tr>
            </a:tbl>
          </a:graphicData>
        </a:graphic>
      </p:graphicFrame>
      <p:sp>
        <p:nvSpPr>
          <p:cNvPr id="6" name="Text Placeholder 5"/>
          <p:cNvSpPr>
            <a:spLocks noGrp="1"/>
          </p:cNvSpPr>
          <p:nvPr>
            <p:ph type="body" sz="quarter" idx="3"/>
          </p:nvPr>
        </p:nvSpPr>
        <p:spPr>
          <a:xfrm>
            <a:off x="4645025" y="1256826"/>
            <a:ext cx="3887391" cy="427066"/>
          </a:xfrm>
        </p:spPr>
        <p:txBody>
          <a:bodyPr/>
          <a:lstStyle/>
          <a:p>
            <a:r>
              <a:rPr lang="en-US" dirty="0"/>
              <a:t>East Cleveland</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2895242712"/>
              </p:ext>
            </p:extLst>
          </p:nvPr>
        </p:nvGraphicFramePr>
        <p:xfrm>
          <a:off x="4645025" y="1728156"/>
          <a:ext cx="4041775" cy="3708400"/>
        </p:xfrm>
        <a:graphic>
          <a:graphicData uri="http://schemas.openxmlformats.org/drawingml/2006/table">
            <a:tbl>
              <a:tblPr firstRow="1" bandRow="1">
                <a:tableStyleId>{5C22544A-7EE6-4342-B048-85BDC9FD1C3A}</a:tableStyleId>
              </a:tblPr>
              <a:tblGrid>
                <a:gridCol w="808355">
                  <a:extLst>
                    <a:ext uri="{9D8B030D-6E8A-4147-A177-3AD203B41FA5}">
                      <a16:colId xmlns="" xmlns:a16="http://schemas.microsoft.com/office/drawing/2014/main" val="20000"/>
                    </a:ext>
                  </a:extLst>
                </a:gridCol>
                <a:gridCol w="808355">
                  <a:extLst>
                    <a:ext uri="{9D8B030D-6E8A-4147-A177-3AD203B41FA5}">
                      <a16:colId xmlns="" xmlns:a16="http://schemas.microsoft.com/office/drawing/2014/main" val="20001"/>
                    </a:ext>
                  </a:extLst>
                </a:gridCol>
                <a:gridCol w="808355">
                  <a:extLst>
                    <a:ext uri="{9D8B030D-6E8A-4147-A177-3AD203B41FA5}">
                      <a16:colId xmlns="" xmlns:a16="http://schemas.microsoft.com/office/drawing/2014/main" val="20002"/>
                    </a:ext>
                  </a:extLst>
                </a:gridCol>
                <a:gridCol w="808355">
                  <a:extLst>
                    <a:ext uri="{9D8B030D-6E8A-4147-A177-3AD203B41FA5}">
                      <a16:colId xmlns="" xmlns:a16="http://schemas.microsoft.com/office/drawing/2014/main" val="20003"/>
                    </a:ext>
                  </a:extLst>
                </a:gridCol>
                <a:gridCol w="808355">
                  <a:extLst>
                    <a:ext uri="{9D8B030D-6E8A-4147-A177-3AD203B41FA5}">
                      <a16:colId xmlns="" xmlns:a16="http://schemas.microsoft.com/office/drawing/2014/main" val="20004"/>
                    </a:ext>
                  </a:extLst>
                </a:gridCol>
              </a:tblGrid>
              <a:tr h="370840">
                <a:tc>
                  <a:txBody>
                    <a:bodyPr/>
                    <a:lstStyle/>
                    <a:p>
                      <a:r>
                        <a:rPr lang="en-US" sz="1600" dirty="0"/>
                        <a:t>Beds</a:t>
                      </a:r>
                    </a:p>
                  </a:txBody>
                  <a:tcPr/>
                </a:tc>
                <a:tc>
                  <a:txBody>
                    <a:bodyPr/>
                    <a:lstStyle/>
                    <a:p>
                      <a:r>
                        <a:rPr lang="en-US" sz="1600" dirty="0"/>
                        <a:t>Bath</a:t>
                      </a:r>
                    </a:p>
                  </a:txBody>
                  <a:tcPr/>
                </a:tc>
                <a:tc>
                  <a:txBody>
                    <a:bodyPr/>
                    <a:lstStyle/>
                    <a:p>
                      <a:r>
                        <a:rPr lang="en-US" sz="1600" dirty="0" err="1"/>
                        <a:t>SqFt</a:t>
                      </a:r>
                      <a:endParaRPr lang="en-US" sz="1600" dirty="0"/>
                    </a:p>
                  </a:txBody>
                  <a:tcPr/>
                </a:tc>
                <a:tc>
                  <a:txBody>
                    <a:bodyPr/>
                    <a:lstStyle/>
                    <a:p>
                      <a:r>
                        <a:rPr lang="en-US" sz="1600" dirty="0"/>
                        <a:t>Zip</a:t>
                      </a:r>
                    </a:p>
                  </a:txBody>
                  <a:tcPr/>
                </a:tc>
                <a:tc>
                  <a:txBody>
                    <a:bodyPr/>
                    <a:lstStyle/>
                    <a:p>
                      <a:r>
                        <a:rPr lang="en-US" sz="1600" dirty="0"/>
                        <a:t>Price</a:t>
                      </a:r>
                    </a:p>
                  </a:txBody>
                  <a:tcPr/>
                </a:tc>
                <a:extLst>
                  <a:ext uri="{0D108BD9-81ED-4DB2-BD59-A6C34878D82A}">
                    <a16:rowId xmlns="" xmlns:a16="http://schemas.microsoft.com/office/drawing/2014/main" val="10000"/>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1181</a:t>
                      </a:r>
                    </a:p>
                  </a:txBody>
                  <a:tcPr/>
                </a:tc>
                <a:tc>
                  <a:txBody>
                    <a:bodyPr/>
                    <a:lstStyle/>
                    <a:p>
                      <a:r>
                        <a:rPr lang="en-US" sz="1600" dirty="0"/>
                        <a:t>44108</a:t>
                      </a:r>
                    </a:p>
                  </a:txBody>
                  <a:tcPr/>
                </a:tc>
                <a:tc>
                  <a:txBody>
                    <a:bodyPr/>
                    <a:lstStyle/>
                    <a:p>
                      <a:r>
                        <a:rPr lang="en-US" sz="1600" dirty="0"/>
                        <a:t>$65K</a:t>
                      </a:r>
                    </a:p>
                  </a:txBody>
                  <a:tcPr/>
                </a:tc>
                <a:extLst>
                  <a:ext uri="{0D108BD9-81ED-4DB2-BD59-A6C34878D82A}">
                    <a16:rowId xmlns="" xmlns:a16="http://schemas.microsoft.com/office/drawing/2014/main" val="10001"/>
                  </a:ext>
                </a:extLst>
              </a:tr>
              <a:tr h="370840">
                <a:tc>
                  <a:txBody>
                    <a:bodyPr/>
                    <a:lstStyle/>
                    <a:p>
                      <a:r>
                        <a:rPr lang="en-US" sz="1600" dirty="0"/>
                        <a:t>3</a:t>
                      </a:r>
                    </a:p>
                  </a:txBody>
                  <a:tcPr/>
                </a:tc>
                <a:tc>
                  <a:txBody>
                    <a:bodyPr/>
                    <a:lstStyle/>
                    <a:p>
                      <a:r>
                        <a:rPr lang="en-US" sz="1600" dirty="0"/>
                        <a:t>1.5</a:t>
                      </a:r>
                    </a:p>
                  </a:txBody>
                  <a:tcPr/>
                </a:tc>
                <a:tc>
                  <a:txBody>
                    <a:bodyPr/>
                    <a:lstStyle/>
                    <a:p>
                      <a:r>
                        <a:rPr lang="en-US" sz="1600" dirty="0"/>
                        <a:t>1391</a:t>
                      </a:r>
                    </a:p>
                  </a:txBody>
                  <a:tcPr/>
                </a:tc>
                <a:tc>
                  <a:txBody>
                    <a:bodyPr/>
                    <a:lstStyle/>
                    <a:p>
                      <a:r>
                        <a:rPr lang="en-US" sz="1600" dirty="0"/>
                        <a:t>44108</a:t>
                      </a:r>
                    </a:p>
                  </a:txBody>
                  <a:tcPr/>
                </a:tc>
                <a:tc>
                  <a:txBody>
                    <a:bodyPr/>
                    <a:lstStyle/>
                    <a:p>
                      <a:r>
                        <a:rPr lang="en-US" sz="1600" dirty="0"/>
                        <a:t>$39K</a:t>
                      </a:r>
                    </a:p>
                  </a:txBody>
                  <a:tcPr/>
                </a:tc>
                <a:extLst>
                  <a:ext uri="{0D108BD9-81ED-4DB2-BD59-A6C34878D82A}">
                    <a16:rowId xmlns="" xmlns:a16="http://schemas.microsoft.com/office/drawing/2014/main" val="10002"/>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1424</a:t>
                      </a:r>
                    </a:p>
                  </a:txBody>
                  <a:tcPr/>
                </a:tc>
                <a:tc>
                  <a:txBody>
                    <a:bodyPr/>
                    <a:lstStyle/>
                    <a:p>
                      <a:r>
                        <a:rPr lang="en-US" sz="1600" dirty="0"/>
                        <a:t>44108</a:t>
                      </a:r>
                    </a:p>
                  </a:txBody>
                  <a:tcPr/>
                </a:tc>
                <a:tc>
                  <a:txBody>
                    <a:bodyPr/>
                    <a:lstStyle/>
                    <a:p>
                      <a:r>
                        <a:rPr lang="en-US" sz="1600" dirty="0"/>
                        <a:t>$39K</a:t>
                      </a:r>
                    </a:p>
                  </a:txBody>
                  <a:tcPr/>
                </a:tc>
                <a:extLst>
                  <a:ext uri="{0D108BD9-81ED-4DB2-BD59-A6C34878D82A}">
                    <a16:rowId xmlns="" xmlns:a16="http://schemas.microsoft.com/office/drawing/2014/main" val="10003"/>
                  </a:ext>
                </a:extLst>
              </a:tr>
              <a:tr h="370840">
                <a:tc>
                  <a:txBody>
                    <a:bodyPr/>
                    <a:lstStyle/>
                    <a:p>
                      <a:r>
                        <a:rPr lang="en-US" sz="1600" dirty="0"/>
                        <a:t>4</a:t>
                      </a:r>
                    </a:p>
                  </a:txBody>
                  <a:tcPr/>
                </a:tc>
                <a:tc>
                  <a:txBody>
                    <a:bodyPr/>
                    <a:lstStyle/>
                    <a:p>
                      <a:r>
                        <a:rPr lang="en-US" sz="1600" dirty="0"/>
                        <a:t>2</a:t>
                      </a:r>
                    </a:p>
                  </a:txBody>
                  <a:tcPr/>
                </a:tc>
                <a:tc>
                  <a:txBody>
                    <a:bodyPr/>
                    <a:lstStyle/>
                    <a:p>
                      <a:r>
                        <a:rPr lang="en-US" sz="1600" dirty="0"/>
                        <a:t>1895</a:t>
                      </a:r>
                    </a:p>
                  </a:txBody>
                  <a:tcPr/>
                </a:tc>
                <a:tc>
                  <a:txBody>
                    <a:bodyPr/>
                    <a:lstStyle/>
                    <a:p>
                      <a:r>
                        <a:rPr lang="en-US" sz="1600" dirty="0"/>
                        <a:t>44108</a:t>
                      </a:r>
                    </a:p>
                  </a:txBody>
                  <a:tcPr/>
                </a:tc>
                <a:tc>
                  <a:txBody>
                    <a:bodyPr/>
                    <a:lstStyle/>
                    <a:p>
                      <a:r>
                        <a:rPr lang="en-US" sz="1600" dirty="0"/>
                        <a:t>$30K</a:t>
                      </a:r>
                    </a:p>
                  </a:txBody>
                  <a:tcPr/>
                </a:tc>
                <a:extLst>
                  <a:ext uri="{0D108BD9-81ED-4DB2-BD59-A6C34878D82A}">
                    <a16:rowId xmlns="" xmlns:a16="http://schemas.microsoft.com/office/drawing/2014/main" val="10004"/>
                  </a:ext>
                </a:extLst>
              </a:tr>
              <a:tr h="370840">
                <a:tc>
                  <a:txBody>
                    <a:bodyPr/>
                    <a:lstStyle/>
                    <a:p>
                      <a:r>
                        <a:rPr lang="en-US" sz="1600" dirty="0"/>
                        <a:t>5</a:t>
                      </a:r>
                    </a:p>
                  </a:txBody>
                  <a:tcPr/>
                </a:tc>
                <a:tc>
                  <a:txBody>
                    <a:bodyPr/>
                    <a:lstStyle/>
                    <a:p>
                      <a:r>
                        <a:rPr lang="en-US" sz="1600" dirty="0"/>
                        <a:t>1</a:t>
                      </a:r>
                    </a:p>
                  </a:txBody>
                  <a:tcPr/>
                </a:tc>
                <a:tc>
                  <a:txBody>
                    <a:bodyPr/>
                    <a:lstStyle/>
                    <a:p>
                      <a:r>
                        <a:rPr lang="en-US" sz="1600" dirty="0"/>
                        <a:t>1607</a:t>
                      </a:r>
                    </a:p>
                  </a:txBody>
                  <a:tcPr/>
                </a:tc>
                <a:tc>
                  <a:txBody>
                    <a:bodyPr/>
                    <a:lstStyle/>
                    <a:p>
                      <a:r>
                        <a:rPr lang="en-US" sz="1600" dirty="0"/>
                        <a:t>44108</a:t>
                      </a:r>
                    </a:p>
                  </a:txBody>
                  <a:tcPr/>
                </a:tc>
                <a:tc>
                  <a:txBody>
                    <a:bodyPr/>
                    <a:lstStyle/>
                    <a:p>
                      <a:r>
                        <a:rPr lang="en-US" sz="1600" dirty="0"/>
                        <a:t>$50K</a:t>
                      </a:r>
                    </a:p>
                  </a:txBody>
                  <a:tcPr/>
                </a:tc>
                <a:extLst>
                  <a:ext uri="{0D108BD9-81ED-4DB2-BD59-A6C34878D82A}">
                    <a16:rowId xmlns="" xmlns:a16="http://schemas.microsoft.com/office/drawing/2014/main" val="10005"/>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1312</a:t>
                      </a:r>
                    </a:p>
                  </a:txBody>
                  <a:tcPr/>
                </a:tc>
                <a:tc>
                  <a:txBody>
                    <a:bodyPr/>
                    <a:lstStyle/>
                    <a:p>
                      <a:r>
                        <a:rPr lang="en-US" sz="1600" dirty="0"/>
                        <a:t>44108</a:t>
                      </a:r>
                    </a:p>
                  </a:txBody>
                  <a:tcPr/>
                </a:tc>
                <a:tc>
                  <a:txBody>
                    <a:bodyPr/>
                    <a:lstStyle/>
                    <a:p>
                      <a:r>
                        <a:rPr lang="en-US" sz="1600" dirty="0"/>
                        <a:t>$11K</a:t>
                      </a:r>
                    </a:p>
                  </a:txBody>
                  <a:tcPr/>
                </a:tc>
                <a:extLst>
                  <a:ext uri="{0D108BD9-81ED-4DB2-BD59-A6C34878D82A}">
                    <a16:rowId xmlns="" xmlns:a16="http://schemas.microsoft.com/office/drawing/2014/main" val="10006"/>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1152</a:t>
                      </a:r>
                    </a:p>
                  </a:txBody>
                  <a:tcPr/>
                </a:tc>
                <a:tc>
                  <a:txBody>
                    <a:bodyPr/>
                    <a:lstStyle/>
                    <a:p>
                      <a:r>
                        <a:rPr lang="en-US" sz="1600" dirty="0"/>
                        <a:t>44108</a:t>
                      </a:r>
                    </a:p>
                  </a:txBody>
                  <a:tcPr/>
                </a:tc>
                <a:tc>
                  <a:txBody>
                    <a:bodyPr/>
                    <a:lstStyle/>
                    <a:p>
                      <a:r>
                        <a:rPr lang="en-US" sz="1600" dirty="0"/>
                        <a:t>$5K</a:t>
                      </a:r>
                    </a:p>
                  </a:txBody>
                  <a:tcPr/>
                </a:tc>
                <a:extLst>
                  <a:ext uri="{0D108BD9-81ED-4DB2-BD59-A6C34878D82A}">
                    <a16:rowId xmlns="" xmlns:a16="http://schemas.microsoft.com/office/drawing/2014/main" val="10007"/>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1556</a:t>
                      </a:r>
                    </a:p>
                  </a:txBody>
                  <a:tcPr/>
                </a:tc>
                <a:tc>
                  <a:txBody>
                    <a:bodyPr/>
                    <a:lstStyle/>
                    <a:p>
                      <a:r>
                        <a:rPr lang="en-US" sz="1600" dirty="0"/>
                        <a:t>44108</a:t>
                      </a:r>
                    </a:p>
                  </a:txBody>
                  <a:tcPr/>
                </a:tc>
                <a:tc>
                  <a:txBody>
                    <a:bodyPr/>
                    <a:lstStyle/>
                    <a:p>
                      <a:r>
                        <a:rPr lang="en-US" sz="1600" dirty="0"/>
                        <a:t>$81K</a:t>
                      </a:r>
                    </a:p>
                  </a:txBody>
                  <a:tcPr/>
                </a:tc>
                <a:extLst>
                  <a:ext uri="{0D108BD9-81ED-4DB2-BD59-A6C34878D82A}">
                    <a16:rowId xmlns="" xmlns:a16="http://schemas.microsoft.com/office/drawing/2014/main" val="10008"/>
                  </a:ext>
                </a:extLst>
              </a:tr>
              <a:tr h="370840">
                <a:tc>
                  <a:txBody>
                    <a:bodyPr/>
                    <a:lstStyle/>
                    <a:p>
                      <a:r>
                        <a:rPr lang="en-US" sz="1600" dirty="0"/>
                        <a:t>2</a:t>
                      </a:r>
                    </a:p>
                  </a:txBody>
                  <a:tcPr/>
                </a:tc>
                <a:tc>
                  <a:txBody>
                    <a:bodyPr/>
                    <a:lstStyle/>
                    <a:p>
                      <a:r>
                        <a:rPr lang="en-US" sz="1600" dirty="0"/>
                        <a:t>1</a:t>
                      </a:r>
                    </a:p>
                  </a:txBody>
                  <a:tcPr/>
                </a:tc>
                <a:tc>
                  <a:txBody>
                    <a:bodyPr/>
                    <a:lstStyle/>
                    <a:p>
                      <a:r>
                        <a:rPr lang="en-US" sz="1600" dirty="0"/>
                        <a:t>811</a:t>
                      </a:r>
                    </a:p>
                  </a:txBody>
                  <a:tcPr/>
                </a:tc>
                <a:tc>
                  <a:txBody>
                    <a:bodyPr/>
                    <a:lstStyle/>
                    <a:p>
                      <a:r>
                        <a:rPr lang="en-US" sz="1600" dirty="0"/>
                        <a:t>44108</a:t>
                      </a:r>
                    </a:p>
                  </a:txBody>
                  <a:tcPr/>
                </a:tc>
                <a:tc>
                  <a:txBody>
                    <a:bodyPr/>
                    <a:lstStyle/>
                    <a:p>
                      <a:r>
                        <a:rPr lang="en-US" sz="1600" dirty="0"/>
                        <a:t>$46K</a:t>
                      </a:r>
                    </a:p>
                  </a:txBody>
                  <a:tcPr/>
                </a:tc>
                <a:extLst>
                  <a:ext uri="{0D108BD9-81ED-4DB2-BD59-A6C34878D82A}">
                    <a16:rowId xmlns="" xmlns:a16="http://schemas.microsoft.com/office/drawing/2014/main" val="10009"/>
                  </a:ext>
                </a:extLst>
              </a:tr>
            </a:tbl>
          </a:graphicData>
        </a:graphic>
      </p:graphicFrame>
      <p:sp>
        <p:nvSpPr>
          <p:cNvPr id="7" name="Rectangle 6">
            <a:extLst>
              <a:ext uri="{FF2B5EF4-FFF2-40B4-BE49-F238E27FC236}">
                <a16:creationId xmlns="" xmlns:a16="http://schemas.microsoft.com/office/drawing/2014/main" id="{919F7D29-F4D4-4EB3-A46A-7AD03CEFFEBD}"/>
              </a:ext>
            </a:extLst>
          </p:cNvPr>
          <p:cNvSpPr/>
          <p:nvPr/>
        </p:nvSpPr>
        <p:spPr>
          <a:xfrm>
            <a:off x="457200" y="5791200"/>
            <a:ext cx="82296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What patterns do we observe in this data?</a:t>
            </a:r>
            <a:endParaRPr lang="en-US" sz="2800" dirty="0">
              <a:solidFill>
                <a:schemeClr val="bg1"/>
              </a:solidFill>
            </a:endParaRP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1" name="Footer Placeholder 5"/>
          <p:cNvSpPr>
            <a:spLocks noGrp="1"/>
          </p:cNvSpPr>
          <p:nvPr>
            <p:ph type="ftr" sz="quarter" idx="3"/>
          </p:nvPr>
        </p:nvSpPr>
        <p:spPr>
          <a:xfrm>
            <a:off x="3028950" y="6356351"/>
            <a:ext cx="3086100" cy="365125"/>
          </a:xfrm>
        </p:spPr>
        <p:txBody>
          <a:bodyPr/>
          <a:lstStyle/>
          <a:p>
            <a:r>
              <a:rPr lang="en-US"/>
              <a:t>Kwartler CSCI S-96</a:t>
            </a:r>
            <a:endParaRPr lang="en-US" dirty="0"/>
          </a:p>
        </p:txBody>
      </p:sp>
      <p:sp>
        <p:nvSpPr>
          <p:cNvPr id="12" name="Slide Number Placeholder 6"/>
          <p:cNvSpPr>
            <a:spLocks noGrp="1"/>
          </p:cNvSpPr>
          <p:nvPr>
            <p:ph type="sldNum" sz="quarter" idx="12"/>
          </p:nvPr>
        </p:nvSpPr>
        <p:spPr>
          <a:xfrm>
            <a:off x="6457950" y="6356351"/>
            <a:ext cx="857250" cy="365125"/>
          </a:xfrm>
        </p:spPr>
        <p:txBody>
          <a:bodyPr/>
          <a:lstStyle/>
          <a:p>
            <a:r>
              <a:rPr lang="en-US" dirty="0" smtClean="0"/>
              <a:t>15</a:t>
            </a:r>
            <a:endParaRPr lang="en-US" dirty="0"/>
          </a:p>
        </p:txBody>
      </p:sp>
    </p:spTree>
    <p:extLst>
      <p:ext uri="{BB962C8B-B14F-4D97-AF65-F5344CB8AC3E}">
        <p14:creationId xmlns:p14="http://schemas.microsoft.com/office/powerpoint/2010/main" val="3882535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unknown houses…</a:t>
            </a:r>
          </a:p>
        </p:txBody>
      </p:sp>
      <p:sp>
        <p:nvSpPr>
          <p:cNvPr id="3" name="Text Placeholder 2"/>
          <p:cNvSpPr>
            <a:spLocks noGrp="1"/>
          </p:cNvSpPr>
          <p:nvPr>
            <p:ph type="body" idx="1"/>
          </p:nvPr>
        </p:nvSpPr>
        <p:spPr>
          <a:xfrm>
            <a:off x="647545" y="1852588"/>
            <a:ext cx="4040188" cy="639762"/>
          </a:xfrm>
        </p:spPr>
        <p:txBody>
          <a:bodyPr/>
          <a:lstStyle/>
          <a:p>
            <a:pPr algn="ctr"/>
            <a:r>
              <a:rPr lang="en-US" dirty="0"/>
              <a:t>East Side or West Side?</a:t>
            </a:r>
          </a:p>
        </p:txBody>
      </p:sp>
      <p:graphicFrame>
        <p:nvGraphicFramePr>
          <p:cNvPr id="7" name="Content Placeholder 7"/>
          <p:cNvGraphicFramePr>
            <a:graphicFrameLocks noGrp="1"/>
          </p:cNvGraphicFramePr>
          <p:nvPr>
            <p:ph sz="half" idx="2"/>
            <p:extLst/>
          </p:nvPr>
        </p:nvGraphicFramePr>
        <p:xfrm>
          <a:off x="5362574" y="1897038"/>
          <a:ext cx="3386139" cy="3448638"/>
        </p:xfrm>
        <a:graphic>
          <a:graphicData uri="http://schemas.openxmlformats.org/drawingml/2006/table">
            <a:tbl>
              <a:tblPr firstRow="1" bandRow="1">
                <a:tableStyleId>{5C22544A-7EE6-4342-B048-85BDC9FD1C3A}</a:tableStyleId>
              </a:tblPr>
              <a:tblGrid>
                <a:gridCol w="665480">
                  <a:extLst>
                    <a:ext uri="{9D8B030D-6E8A-4147-A177-3AD203B41FA5}">
                      <a16:colId xmlns="" xmlns:a16="http://schemas.microsoft.com/office/drawing/2014/main" val="20000"/>
                    </a:ext>
                  </a:extLst>
                </a:gridCol>
                <a:gridCol w="625793">
                  <a:extLst>
                    <a:ext uri="{9D8B030D-6E8A-4147-A177-3AD203B41FA5}">
                      <a16:colId xmlns="" xmlns:a16="http://schemas.microsoft.com/office/drawing/2014/main" val="20001"/>
                    </a:ext>
                  </a:extLst>
                </a:gridCol>
                <a:gridCol w="625793">
                  <a:extLst>
                    <a:ext uri="{9D8B030D-6E8A-4147-A177-3AD203B41FA5}">
                      <a16:colId xmlns="" xmlns:a16="http://schemas.microsoft.com/office/drawing/2014/main" val="20002"/>
                    </a:ext>
                  </a:extLst>
                </a:gridCol>
                <a:gridCol w="724218">
                  <a:extLst>
                    <a:ext uri="{9D8B030D-6E8A-4147-A177-3AD203B41FA5}">
                      <a16:colId xmlns="" xmlns:a16="http://schemas.microsoft.com/office/drawing/2014/main" val="20003"/>
                    </a:ext>
                  </a:extLst>
                </a:gridCol>
                <a:gridCol w="744855">
                  <a:extLst>
                    <a:ext uri="{9D8B030D-6E8A-4147-A177-3AD203B41FA5}">
                      <a16:colId xmlns="" xmlns:a16="http://schemas.microsoft.com/office/drawing/2014/main" val="20004"/>
                    </a:ext>
                  </a:extLst>
                </a:gridCol>
              </a:tblGrid>
              <a:tr h="336675">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Zip</a:t>
                      </a:r>
                    </a:p>
                  </a:txBody>
                  <a:tcPr/>
                </a:tc>
                <a:tc>
                  <a:txBody>
                    <a:bodyPr/>
                    <a:lstStyle/>
                    <a:p>
                      <a:r>
                        <a:rPr lang="en-US" sz="1400" dirty="0"/>
                        <a:t>Price</a:t>
                      </a:r>
                    </a:p>
                  </a:txBody>
                  <a:tcPr/>
                </a:tc>
                <a:extLst>
                  <a:ext uri="{0D108BD9-81ED-4DB2-BD59-A6C34878D82A}">
                    <a16:rowId xmlns="" xmlns:a16="http://schemas.microsoft.com/office/drawing/2014/main" val="10000"/>
                  </a:ext>
                </a:extLst>
              </a:tr>
              <a:tr h="336675">
                <a:tc>
                  <a:txBody>
                    <a:bodyPr/>
                    <a:lstStyle/>
                    <a:p>
                      <a:r>
                        <a:rPr lang="en-US" sz="1400" dirty="0"/>
                        <a:t>5</a:t>
                      </a:r>
                    </a:p>
                  </a:txBody>
                  <a:tcPr/>
                </a:tc>
                <a:tc>
                  <a:txBody>
                    <a:bodyPr/>
                    <a:lstStyle/>
                    <a:p>
                      <a:r>
                        <a:rPr lang="en-US" sz="1400" dirty="0"/>
                        <a:t>1.5</a:t>
                      </a:r>
                    </a:p>
                  </a:txBody>
                  <a:tcPr/>
                </a:tc>
                <a:tc>
                  <a:txBody>
                    <a:bodyPr/>
                    <a:lstStyle/>
                    <a:p>
                      <a:r>
                        <a:rPr lang="en-US" sz="1400" dirty="0"/>
                        <a:t>1136</a:t>
                      </a:r>
                    </a:p>
                  </a:txBody>
                  <a:tcPr/>
                </a:tc>
                <a:tc>
                  <a:txBody>
                    <a:bodyPr/>
                    <a:lstStyle/>
                    <a:p>
                      <a:r>
                        <a:rPr lang="en-US" sz="1400" dirty="0"/>
                        <a:t>44107</a:t>
                      </a:r>
                    </a:p>
                  </a:txBody>
                  <a:tcPr/>
                </a:tc>
                <a:tc>
                  <a:txBody>
                    <a:bodyPr/>
                    <a:lstStyle/>
                    <a:p>
                      <a:r>
                        <a:rPr lang="en-US" sz="1400" dirty="0"/>
                        <a:t>$48K</a:t>
                      </a:r>
                    </a:p>
                  </a:txBody>
                  <a:tcPr/>
                </a:tc>
                <a:extLst>
                  <a:ext uri="{0D108BD9-81ED-4DB2-BD59-A6C34878D82A}">
                    <a16:rowId xmlns="" xmlns:a16="http://schemas.microsoft.com/office/drawing/2014/main" val="10001"/>
                  </a:ext>
                </a:extLst>
              </a:tr>
              <a:tr h="336675">
                <a:tc>
                  <a:txBody>
                    <a:bodyPr/>
                    <a:lstStyle/>
                    <a:p>
                      <a:r>
                        <a:rPr lang="en-US" sz="1400" dirty="0"/>
                        <a:t>6</a:t>
                      </a:r>
                    </a:p>
                  </a:txBody>
                  <a:tcPr/>
                </a:tc>
                <a:tc>
                  <a:txBody>
                    <a:bodyPr/>
                    <a:lstStyle/>
                    <a:p>
                      <a:r>
                        <a:rPr lang="en-US" sz="1400" dirty="0"/>
                        <a:t>3</a:t>
                      </a:r>
                    </a:p>
                  </a:txBody>
                  <a:tcPr/>
                </a:tc>
                <a:tc>
                  <a:txBody>
                    <a:bodyPr/>
                    <a:lstStyle/>
                    <a:p>
                      <a:r>
                        <a:rPr lang="en-US" sz="1400" dirty="0"/>
                        <a:t>4500</a:t>
                      </a:r>
                    </a:p>
                  </a:txBody>
                  <a:tcPr/>
                </a:tc>
                <a:tc>
                  <a:txBody>
                    <a:bodyPr/>
                    <a:lstStyle/>
                    <a:p>
                      <a:r>
                        <a:rPr lang="en-US" sz="1400" dirty="0"/>
                        <a:t>44107</a:t>
                      </a:r>
                    </a:p>
                  </a:txBody>
                  <a:tcPr/>
                </a:tc>
                <a:tc>
                  <a:txBody>
                    <a:bodyPr/>
                    <a:lstStyle/>
                    <a:p>
                      <a:r>
                        <a:rPr lang="en-US" sz="1400" dirty="0"/>
                        <a:t>$259K</a:t>
                      </a:r>
                    </a:p>
                  </a:txBody>
                  <a:tcPr/>
                </a:tc>
                <a:extLst>
                  <a:ext uri="{0D108BD9-81ED-4DB2-BD59-A6C34878D82A}">
                    <a16:rowId xmlns="" xmlns:a16="http://schemas.microsoft.com/office/drawing/2014/main" val="10002"/>
                  </a:ext>
                </a:extLst>
              </a:tr>
              <a:tr h="418563">
                <a:tc>
                  <a:txBody>
                    <a:bodyPr/>
                    <a:lstStyle/>
                    <a:p>
                      <a:r>
                        <a:rPr lang="en-US" sz="1400" dirty="0"/>
                        <a:t>3</a:t>
                      </a:r>
                    </a:p>
                  </a:txBody>
                  <a:tcPr/>
                </a:tc>
                <a:tc>
                  <a:txBody>
                    <a:bodyPr/>
                    <a:lstStyle/>
                    <a:p>
                      <a:r>
                        <a:rPr lang="en-US" sz="1400" dirty="0"/>
                        <a:t>1.5</a:t>
                      </a:r>
                    </a:p>
                  </a:txBody>
                  <a:tcPr/>
                </a:tc>
                <a:tc>
                  <a:txBody>
                    <a:bodyPr/>
                    <a:lstStyle/>
                    <a:p>
                      <a:r>
                        <a:rPr lang="en-US" sz="1400" dirty="0"/>
                        <a:t>1300</a:t>
                      </a:r>
                    </a:p>
                  </a:txBody>
                  <a:tcPr/>
                </a:tc>
                <a:tc>
                  <a:txBody>
                    <a:bodyPr/>
                    <a:lstStyle/>
                    <a:p>
                      <a:r>
                        <a:rPr lang="en-US" sz="1400" dirty="0"/>
                        <a:t>44108</a:t>
                      </a:r>
                    </a:p>
                  </a:txBody>
                  <a:tcPr/>
                </a:tc>
                <a:tc>
                  <a:txBody>
                    <a:bodyPr/>
                    <a:lstStyle/>
                    <a:p>
                      <a:r>
                        <a:rPr lang="en-US" sz="1400" dirty="0"/>
                        <a:t>$85K</a:t>
                      </a:r>
                    </a:p>
                  </a:txBody>
                  <a:tcPr/>
                </a:tc>
                <a:extLst>
                  <a:ext uri="{0D108BD9-81ED-4DB2-BD59-A6C34878D82A}">
                    <a16:rowId xmlns="" xmlns:a16="http://schemas.microsoft.com/office/drawing/2014/main" val="10003"/>
                  </a:ext>
                </a:extLst>
              </a:tr>
              <a:tr h="336675">
                <a:tc>
                  <a:txBody>
                    <a:bodyPr/>
                    <a:lstStyle/>
                    <a:p>
                      <a:r>
                        <a:rPr lang="en-US" sz="1400" dirty="0"/>
                        <a:t>3</a:t>
                      </a:r>
                    </a:p>
                  </a:txBody>
                  <a:tcPr/>
                </a:tc>
                <a:tc>
                  <a:txBody>
                    <a:bodyPr/>
                    <a:lstStyle/>
                    <a:p>
                      <a:r>
                        <a:rPr lang="en-US" sz="1400" dirty="0"/>
                        <a:t>2</a:t>
                      </a:r>
                    </a:p>
                  </a:txBody>
                  <a:tcPr/>
                </a:tc>
                <a:tc>
                  <a:txBody>
                    <a:bodyPr/>
                    <a:lstStyle/>
                    <a:p>
                      <a:r>
                        <a:rPr lang="en-US" sz="1400" dirty="0"/>
                        <a:t>1300</a:t>
                      </a:r>
                    </a:p>
                  </a:txBody>
                  <a:tcPr/>
                </a:tc>
                <a:tc>
                  <a:txBody>
                    <a:bodyPr/>
                    <a:lstStyle/>
                    <a:p>
                      <a:r>
                        <a:rPr lang="en-US" sz="1400" dirty="0"/>
                        <a:t>44108</a:t>
                      </a:r>
                    </a:p>
                  </a:txBody>
                  <a:tcPr/>
                </a:tc>
                <a:tc>
                  <a:txBody>
                    <a:bodyPr/>
                    <a:lstStyle/>
                    <a:p>
                      <a:r>
                        <a:rPr lang="en-US" sz="1400" dirty="0"/>
                        <a:t>$106K</a:t>
                      </a:r>
                    </a:p>
                  </a:txBody>
                  <a:tcPr/>
                </a:tc>
                <a:extLst>
                  <a:ext uri="{0D108BD9-81ED-4DB2-BD59-A6C34878D82A}">
                    <a16:rowId xmlns="" xmlns:a16="http://schemas.microsoft.com/office/drawing/2014/main" val="10004"/>
                  </a:ext>
                </a:extLst>
              </a:tr>
              <a:tr h="336675">
                <a:tc>
                  <a:txBody>
                    <a:bodyPr/>
                    <a:lstStyle/>
                    <a:p>
                      <a:r>
                        <a:rPr lang="en-US" sz="1400" dirty="0"/>
                        <a:t>2</a:t>
                      </a:r>
                    </a:p>
                  </a:txBody>
                  <a:tcPr/>
                </a:tc>
                <a:tc>
                  <a:txBody>
                    <a:bodyPr/>
                    <a:lstStyle/>
                    <a:p>
                      <a:r>
                        <a:rPr lang="en-US" sz="1400" dirty="0"/>
                        <a:t>2</a:t>
                      </a:r>
                    </a:p>
                  </a:txBody>
                  <a:tcPr/>
                </a:tc>
                <a:tc>
                  <a:txBody>
                    <a:bodyPr/>
                    <a:lstStyle/>
                    <a:p>
                      <a:r>
                        <a:rPr lang="en-US" sz="1400" dirty="0"/>
                        <a:t>1170</a:t>
                      </a:r>
                    </a:p>
                  </a:txBody>
                  <a:tcPr/>
                </a:tc>
                <a:tc>
                  <a:txBody>
                    <a:bodyPr/>
                    <a:lstStyle/>
                    <a:p>
                      <a:r>
                        <a:rPr lang="en-US" sz="1400" dirty="0"/>
                        <a:t>44107</a:t>
                      </a:r>
                    </a:p>
                  </a:txBody>
                  <a:tcPr/>
                </a:tc>
                <a:tc>
                  <a:txBody>
                    <a:bodyPr/>
                    <a:lstStyle/>
                    <a:p>
                      <a:r>
                        <a:rPr lang="en-US" sz="1400" dirty="0"/>
                        <a:t>$200K</a:t>
                      </a:r>
                    </a:p>
                  </a:txBody>
                  <a:tcPr/>
                </a:tc>
                <a:extLst>
                  <a:ext uri="{0D108BD9-81ED-4DB2-BD59-A6C34878D82A}">
                    <a16:rowId xmlns="" xmlns:a16="http://schemas.microsoft.com/office/drawing/2014/main" val="10005"/>
                  </a:ext>
                </a:extLst>
              </a:tr>
              <a:tr h="336675">
                <a:tc>
                  <a:txBody>
                    <a:bodyPr/>
                    <a:lstStyle/>
                    <a:p>
                      <a:r>
                        <a:rPr lang="en-US" sz="1400" dirty="0"/>
                        <a:t>5</a:t>
                      </a:r>
                    </a:p>
                  </a:txBody>
                  <a:tcPr/>
                </a:tc>
                <a:tc>
                  <a:txBody>
                    <a:bodyPr/>
                    <a:lstStyle/>
                    <a:p>
                      <a:r>
                        <a:rPr lang="en-US" sz="1400" dirty="0"/>
                        <a:t>2</a:t>
                      </a:r>
                    </a:p>
                  </a:txBody>
                  <a:tcPr/>
                </a:tc>
                <a:tc>
                  <a:txBody>
                    <a:bodyPr/>
                    <a:lstStyle/>
                    <a:p>
                      <a:r>
                        <a:rPr lang="en-US" sz="1400" dirty="0"/>
                        <a:t>2592</a:t>
                      </a:r>
                    </a:p>
                  </a:txBody>
                  <a:tcPr/>
                </a:tc>
                <a:tc>
                  <a:txBody>
                    <a:bodyPr/>
                    <a:lstStyle/>
                    <a:p>
                      <a:r>
                        <a:rPr lang="en-US" sz="1400" dirty="0"/>
                        <a:t>44108</a:t>
                      </a:r>
                    </a:p>
                  </a:txBody>
                  <a:tcPr/>
                </a:tc>
                <a:tc>
                  <a:txBody>
                    <a:bodyPr/>
                    <a:lstStyle/>
                    <a:p>
                      <a:r>
                        <a:rPr lang="en-US" sz="1400" dirty="0"/>
                        <a:t>$95K</a:t>
                      </a:r>
                    </a:p>
                  </a:txBody>
                  <a:tcPr/>
                </a:tc>
                <a:extLst>
                  <a:ext uri="{0D108BD9-81ED-4DB2-BD59-A6C34878D82A}">
                    <a16:rowId xmlns="" xmlns:a16="http://schemas.microsoft.com/office/drawing/2014/main" val="10006"/>
                  </a:ext>
                </a:extLst>
              </a:tr>
              <a:tr h="336675">
                <a:tc>
                  <a:txBody>
                    <a:bodyPr/>
                    <a:lstStyle/>
                    <a:p>
                      <a:r>
                        <a:rPr lang="en-US" sz="1400" dirty="0"/>
                        <a:t>3</a:t>
                      </a:r>
                    </a:p>
                  </a:txBody>
                  <a:tcPr/>
                </a:tc>
                <a:tc>
                  <a:txBody>
                    <a:bodyPr/>
                    <a:lstStyle/>
                    <a:p>
                      <a:r>
                        <a:rPr lang="en-US" sz="1400" dirty="0"/>
                        <a:t>1</a:t>
                      </a:r>
                    </a:p>
                  </a:txBody>
                  <a:tcPr/>
                </a:tc>
                <a:tc>
                  <a:txBody>
                    <a:bodyPr/>
                    <a:lstStyle/>
                    <a:p>
                      <a:r>
                        <a:rPr lang="en-US" sz="1400" dirty="0"/>
                        <a:t>1398</a:t>
                      </a:r>
                    </a:p>
                  </a:txBody>
                  <a:tcPr/>
                </a:tc>
                <a:tc>
                  <a:txBody>
                    <a:bodyPr/>
                    <a:lstStyle/>
                    <a:p>
                      <a:r>
                        <a:rPr lang="en-US" sz="1400" dirty="0"/>
                        <a:t>44107</a:t>
                      </a:r>
                    </a:p>
                  </a:txBody>
                  <a:tcPr/>
                </a:tc>
                <a:tc>
                  <a:txBody>
                    <a:bodyPr/>
                    <a:lstStyle/>
                    <a:p>
                      <a:r>
                        <a:rPr lang="en-US" sz="1400" dirty="0"/>
                        <a:t>$100K</a:t>
                      </a:r>
                    </a:p>
                  </a:txBody>
                  <a:tcPr/>
                </a:tc>
                <a:extLst>
                  <a:ext uri="{0D108BD9-81ED-4DB2-BD59-A6C34878D82A}">
                    <a16:rowId xmlns="" xmlns:a16="http://schemas.microsoft.com/office/drawing/2014/main" val="10007"/>
                  </a:ext>
                </a:extLst>
              </a:tr>
              <a:tr h="336675">
                <a:tc>
                  <a:txBody>
                    <a:bodyPr/>
                    <a:lstStyle/>
                    <a:p>
                      <a:r>
                        <a:rPr lang="en-US" sz="1400" dirty="0"/>
                        <a:t>3</a:t>
                      </a:r>
                    </a:p>
                  </a:txBody>
                  <a:tcPr/>
                </a:tc>
                <a:tc>
                  <a:txBody>
                    <a:bodyPr/>
                    <a:lstStyle/>
                    <a:p>
                      <a:r>
                        <a:rPr lang="en-US" sz="1400" dirty="0"/>
                        <a:t>2</a:t>
                      </a:r>
                    </a:p>
                  </a:txBody>
                  <a:tcPr/>
                </a:tc>
                <a:tc>
                  <a:txBody>
                    <a:bodyPr/>
                    <a:lstStyle/>
                    <a:p>
                      <a:r>
                        <a:rPr lang="en-US" sz="1400" dirty="0"/>
                        <a:t>1300</a:t>
                      </a:r>
                    </a:p>
                  </a:txBody>
                  <a:tcPr/>
                </a:tc>
                <a:tc>
                  <a:txBody>
                    <a:bodyPr/>
                    <a:lstStyle/>
                    <a:p>
                      <a:r>
                        <a:rPr lang="en-US" sz="1400" dirty="0"/>
                        <a:t>44108</a:t>
                      </a:r>
                    </a:p>
                  </a:txBody>
                  <a:tcPr/>
                </a:tc>
                <a:tc>
                  <a:txBody>
                    <a:bodyPr/>
                    <a:lstStyle/>
                    <a:p>
                      <a:r>
                        <a:rPr lang="en-US" sz="1400" dirty="0"/>
                        <a:t>$106K</a:t>
                      </a:r>
                    </a:p>
                  </a:txBody>
                  <a:tcPr/>
                </a:tc>
                <a:extLst>
                  <a:ext uri="{0D108BD9-81ED-4DB2-BD59-A6C34878D82A}">
                    <a16:rowId xmlns="" xmlns:a16="http://schemas.microsoft.com/office/drawing/2014/main" val="10008"/>
                  </a:ext>
                </a:extLst>
              </a:tr>
              <a:tr h="336675">
                <a:tc>
                  <a:txBody>
                    <a:bodyPr/>
                    <a:lstStyle/>
                    <a:p>
                      <a:r>
                        <a:rPr lang="en-US" sz="1400" dirty="0"/>
                        <a:t>3</a:t>
                      </a:r>
                    </a:p>
                  </a:txBody>
                  <a:tcPr/>
                </a:tc>
                <a:tc>
                  <a:txBody>
                    <a:bodyPr/>
                    <a:lstStyle/>
                    <a:p>
                      <a:r>
                        <a:rPr lang="en-US" sz="1400" dirty="0"/>
                        <a:t>1.5</a:t>
                      </a:r>
                    </a:p>
                  </a:txBody>
                  <a:tcPr/>
                </a:tc>
                <a:tc>
                  <a:txBody>
                    <a:bodyPr/>
                    <a:lstStyle/>
                    <a:p>
                      <a:r>
                        <a:rPr lang="en-US" sz="1400" dirty="0"/>
                        <a:t>1614</a:t>
                      </a:r>
                    </a:p>
                  </a:txBody>
                  <a:tcPr/>
                </a:tc>
                <a:tc>
                  <a:txBody>
                    <a:bodyPr/>
                    <a:lstStyle/>
                    <a:p>
                      <a:r>
                        <a:rPr lang="en-US" sz="1400" dirty="0"/>
                        <a:t>44108</a:t>
                      </a:r>
                    </a:p>
                  </a:txBody>
                  <a:tcPr/>
                </a:tc>
                <a:tc>
                  <a:txBody>
                    <a:bodyPr/>
                    <a:lstStyle/>
                    <a:p>
                      <a:r>
                        <a:rPr lang="en-US" sz="1400" dirty="0"/>
                        <a:t>$124K</a:t>
                      </a:r>
                    </a:p>
                  </a:txBody>
                  <a:tcPr/>
                </a:tc>
                <a:extLst>
                  <a:ext uri="{0D108BD9-81ED-4DB2-BD59-A6C34878D82A}">
                    <a16:rowId xmlns="" xmlns:a16="http://schemas.microsoft.com/office/drawing/2014/main" val="10009"/>
                  </a:ext>
                </a:extLst>
              </a:tr>
            </a:tbl>
          </a:graphicData>
        </a:graphic>
      </p:graphicFrame>
      <p:pic>
        <p:nvPicPr>
          <p:cNvPr id="73732" name="Picture 4" descr="http://www.watchmojo.com/uploads/blipthumbs/M-R-Tupac-Vs-Biggie-480i60_480x270.jpg"/>
          <p:cNvPicPr>
            <a:picLocks noChangeAspect="1" noChangeArrowheads="1"/>
          </p:cNvPicPr>
          <p:nvPr/>
        </p:nvPicPr>
        <p:blipFill rotWithShape="1">
          <a:blip r:embed="rId2">
            <a:extLst>
              <a:ext uri="{28A0092B-C50C-407E-A947-70E740481C1C}">
                <a14:useLocalDpi xmlns:a14="http://schemas.microsoft.com/office/drawing/2010/main" val="0"/>
              </a:ext>
            </a:extLst>
          </a:blip>
          <a:srcRect b="14889"/>
          <a:stretch/>
        </p:blipFill>
        <p:spPr bwMode="auto">
          <a:xfrm>
            <a:off x="395287" y="2492350"/>
            <a:ext cx="4572000" cy="2188831"/>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9" name="Slide Number Placeholder 6"/>
          <p:cNvSpPr>
            <a:spLocks noGrp="1"/>
          </p:cNvSpPr>
          <p:nvPr>
            <p:ph type="sldNum" sz="quarter" idx="12"/>
          </p:nvPr>
        </p:nvSpPr>
        <p:spPr>
          <a:xfrm>
            <a:off x="6457950" y="6356351"/>
            <a:ext cx="857250" cy="365125"/>
          </a:xfrm>
        </p:spPr>
        <p:txBody>
          <a:bodyPr/>
          <a:lstStyle/>
          <a:p>
            <a:r>
              <a:rPr lang="en-US" dirty="0" smtClean="0"/>
              <a:t>16</a:t>
            </a:r>
            <a:endParaRPr lang="en-US" dirty="0"/>
          </a:p>
        </p:txBody>
      </p:sp>
    </p:spTree>
    <p:extLst>
      <p:ext uri="{BB962C8B-B14F-4D97-AF65-F5344CB8AC3E}">
        <p14:creationId xmlns:p14="http://schemas.microsoft.com/office/powerpoint/2010/main" val="4182371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altLang="en-US" sz="3600" smtClean="0"/>
              <a:t>Step 1: Logistic Response Function</a:t>
            </a:r>
          </a:p>
        </p:txBody>
      </p:sp>
      <p:sp>
        <p:nvSpPr>
          <p:cNvPr id="7" name="Footer Placeholder 6"/>
          <p:cNvSpPr>
            <a:spLocks noGrp="1"/>
          </p:cNvSpPr>
          <p:nvPr>
            <p:ph type="ftr" sz="quarter" idx="4294967295"/>
          </p:nvPr>
        </p:nvSpPr>
        <p:spPr>
          <a:xfrm>
            <a:off x="914400" y="6172200"/>
            <a:ext cx="3962400" cy="457200"/>
          </a:xfrm>
          <a:prstGeom prst="rect">
            <a:avLst/>
          </a:prstGeom>
        </p:spPr>
        <p:txBody>
          <a:bodyPr/>
          <a:lstStyle/>
          <a:p>
            <a:pPr>
              <a:defRPr/>
            </a:pPr>
            <a:r>
              <a:rPr lang="en-US"/>
              <a:t>© Galit Shmueli and Peter Bruce 2017</a:t>
            </a:r>
          </a:p>
        </p:txBody>
      </p:sp>
      <p:grpSp>
        <p:nvGrpSpPr>
          <p:cNvPr id="9" name="Group 8"/>
          <p:cNvGrpSpPr/>
          <p:nvPr/>
        </p:nvGrpSpPr>
        <p:grpSpPr>
          <a:xfrm>
            <a:off x="281351" y="1585871"/>
            <a:ext cx="8515114" cy="1365889"/>
            <a:chOff x="645459" y="1707664"/>
            <a:chExt cx="7731796" cy="1596689"/>
          </a:xfrm>
        </p:grpSpPr>
        <p:pic>
          <p:nvPicPr>
            <p:cNvPr id="10" name="Shape 318"/>
            <p:cNvPicPr preferRelativeResize="0"/>
            <p:nvPr/>
          </p:nvPicPr>
          <p:blipFill>
            <a:blip r:embed="rId3">
              <a:alphaModFix/>
            </a:blip>
            <a:stretch>
              <a:fillRect/>
            </a:stretch>
          </p:blipFill>
          <p:spPr>
            <a:xfrm>
              <a:off x="1196255" y="1707664"/>
              <a:ext cx="735041" cy="1596689"/>
            </a:xfrm>
            <a:prstGeom prst="rect">
              <a:avLst/>
            </a:prstGeom>
            <a:noFill/>
            <a:ln>
              <a:noFill/>
            </a:ln>
          </p:spPr>
        </p:pic>
        <mc:AlternateContent xmlns:mc="http://schemas.openxmlformats.org/markup-compatibility/2006" xmlns:a14="http://schemas.microsoft.com/office/drawing/2010/main">
          <mc:Choice Requires="a14">
            <p:sp>
              <p:nvSpPr>
                <p:cNvPr id="11" name="Shape 319"/>
                <p:cNvSpPr txBox="1"/>
                <p:nvPr/>
              </p:nvSpPr>
              <p:spPr>
                <a:xfrm>
                  <a:off x="1865295" y="2248718"/>
                  <a:ext cx="6511960" cy="504600"/>
                </a:xfrm>
                <a:prstGeom prst="rect">
                  <a:avLst/>
                </a:prstGeom>
                <a:noFill/>
                <a:ln>
                  <a:noFill/>
                </a:ln>
              </p:spPr>
              <p:txBody>
                <a:bodyPr lIns="91425" tIns="91425" rIns="91425" bIns="91425" anchor="t" anchorCtr="0">
                  <a:noAutofit/>
                </a:bodyPr>
                <a:lstStyle/>
                <a:p>
                  <a:r>
                    <a:rPr lang="en" sz="2400" dirty="0">
                      <a:latin typeface="Open Sans"/>
                      <a:ea typeface="Open Sans"/>
                      <a:cs typeface="Open Sans"/>
                      <a:sym typeface="Open Sans"/>
                    </a:rPr>
                    <a:t>=</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*temperature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*day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*price + error</a:t>
                  </a:r>
                  <a:endParaRPr lang="en" sz="2400" dirty="0">
                    <a:latin typeface="Open Sans"/>
                    <a:ea typeface="Open Sans"/>
                    <a:cs typeface="Open Sans"/>
                    <a:sym typeface="Open Sans"/>
                  </a:endParaRPr>
                </a:p>
              </p:txBody>
            </p:sp>
          </mc:Choice>
          <mc:Fallback xmlns="">
            <p:sp>
              <p:nvSpPr>
                <p:cNvPr id="11" name="Shape 319"/>
                <p:cNvSpPr txBox="1">
                  <a:spLocks noRot="1" noChangeAspect="1" noMove="1" noResize="1" noEditPoints="1" noAdjustHandles="1" noChangeArrowheads="1" noChangeShapeType="1" noTextEdit="1"/>
                </p:cNvSpPr>
                <p:nvPr/>
              </p:nvSpPr>
              <p:spPr>
                <a:xfrm>
                  <a:off x="1865295" y="2248718"/>
                  <a:ext cx="6511960" cy="504600"/>
                </a:xfrm>
                <a:prstGeom prst="rect">
                  <a:avLst/>
                </a:prstGeom>
                <a:blipFill rotWithShape="0">
                  <a:blip r:embed="rId4"/>
                  <a:stretch>
                    <a:fillRect l="-1361" t="-2817" b="-46479"/>
                  </a:stretch>
                </a:blipFill>
                <a:ln>
                  <a:noFill/>
                </a:ln>
              </p:spPr>
              <p:txBody>
                <a:bodyPr/>
                <a:lstStyle/>
                <a:p>
                  <a:r>
                    <a:rPr lang="en-US">
                      <a:noFill/>
                    </a:rPr>
                    <a:t> </a:t>
                  </a:r>
                </a:p>
              </p:txBody>
            </p:sp>
          </mc:Fallback>
        </mc:AlternateContent>
        <p:sp>
          <p:nvSpPr>
            <p:cNvPr id="12" name="Shape 320"/>
            <p:cNvSpPr txBox="1"/>
            <p:nvPr/>
          </p:nvSpPr>
          <p:spPr>
            <a:xfrm>
              <a:off x="645459" y="1967364"/>
              <a:ext cx="686582" cy="706432"/>
            </a:xfrm>
            <a:prstGeom prst="rect">
              <a:avLst/>
            </a:prstGeom>
            <a:noFill/>
            <a:ln>
              <a:noFill/>
            </a:ln>
          </p:spPr>
          <p:txBody>
            <a:bodyPr lIns="91425" tIns="91425" rIns="91425" bIns="91425" anchor="t" anchorCtr="0">
              <a:noAutofit/>
            </a:bodyPr>
            <a:lstStyle/>
            <a:p>
              <a:pPr algn="ctr"/>
              <a:r>
                <a:rPr lang="en" sz="2400" dirty="0" smtClean="0">
                  <a:latin typeface="Open Sans"/>
                  <a:ea typeface="Open Sans"/>
                  <a:cs typeface="Open Sans"/>
                  <a:sym typeface="Open Sans"/>
                </a:rPr>
                <a:t>#</a:t>
              </a:r>
              <a:endParaRPr lang="en" sz="2400" dirty="0">
                <a:latin typeface="Open Sans"/>
                <a:ea typeface="Open Sans"/>
                <a:cs typeface="Open Sans"/>
                <a:sym typeface="Open Sans"/>
              </a:endParaRPr>
            </a:p>
          </p:txBody>
        </p:sp>
      </p:grpSp>
      <p:cxnSp>
        <p:nvCxnSpPr>
          <p:cNvPr id="5" name="Straight Connector 4"/>
          <p:cNvCxnSpPr/>
          <p:nvPr/>
        </p:nvCxnSpPr>
        <p:spPr>
          <a:xfrm>
            <a:off x="1116623" y="3042080"/>
            <a:ext cx="69107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4337" y="3806986"/>
            <a:ext cx="10062560" cy="1166855"/>
            <a:chOff x="-759635" y="2037702"/>
            <a:chExt cx="9136890" cy="1166855"/>
          </a:xfrm>
        </p:grpSpPr>
        <mc:AlternateContent xmlns:mc="http://schemas.openxmlformats.org/markup-compatibility/2006" xmlns:a14="http://schemas.microsoft.com/office/drawing/2010/main">
          <mc:Choice Requires="a14">
            <p:sp>
              <p:nvSpPr>
                <p:cNvPr id="19" name="Shape 319"/>
                <p:cNvSpPr txBox="1"/>
                <p:nvPr/>
              </p:nvSpPr>
              <p:spPr>
                <a:xfrm>
                  <a:off x="1865295" y="2248718"/>
                  <a:ext cx="6511960" cy="504600"/>
                </a:xfrm>
                <a:prstGeom prst="rect">
                  <a:avLst/>
                </a:prstGeom>
                <a:noFill/>
                <a:ln>
                  <a:noFill/>
                </a:ln>
              </p:spPr>
              <p:txBody>
                <a:bodyPr lIns="91425" tIns="91425" rIns="91425" bIns="91425" anchor="t" anchorCtr="0">
                  <a:noAutofit/>
                </a:bodyPr>
                <a:lstStyle/>
                <a:p>
                  <a:r>
                    <a:rPr lang="en" sz="2400" dirty="0">
                      <a:latin typeface="Open Sans"/>
                      <a:ea typeface="Open Sans"/>
                      <a:cs typeface="Open Sans"/>
                      <a:sym typeface="Open Sans"/>
                    </a:rPr>
                    <a:t>=</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*temperature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*day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*price + error</a:t>
                  </a:r>
                  <a:endParaRPr lang="en" sz="2400" dirty="0">
                    <a:latin typeface="Open Sans"/>
                    <a:ea typeface="Open Sans"/>
                    <a:cs typeface="Open Sans"/>
                    <a:sym typeface="Open Sans"/>
                  </a:endParaRPr>
                </a:p>
              </p:txBody>
            </p:sp>
          </mc:Choice>
          <mc:Fallback xmlns="">
            <p:sp>
              <p:nvSpPr>
                <p:cNvPr id="19" name="Shape 319"/>
                <p:cNvSpPr txBox="1">
                  <a:spLocks noRot="1" noChangeAspect="1" noMove="1" noResize="1" noEditPoints="1" noAdjustHandles="1" noChangeArrowheads="1" noChangeShapeType="1" noTextEdit="1"/>
                </p:cNvSpPr>
                <p:nvPr/>
              </p:nvSpPr>
              <p:spPr>
                <a:xfrm>
                  <a:off x="1865295" y="2248718"/>
                  <a:ext cx="6511960" cy="504600"/>
                </a:xfrm>
                <a:prstGeom prst="rect">
                  <a:avLst/>
                </a:prstGeom>
                <a:blipFill rotWithShape="0">
                  <a:blip r:embed="rId5"/>
                  <a:stretch>
                    <a:fillRect l="-1274" t="-2410" b="-25301"/>
                  </a:stretch>
                </a:blipFill>
                <a:ln>
                  <a:noFill/>
                </a:ln>
              </p:spPr>
              <p:txBody>
                <a:bodyPr/>
                <a:lstStyle/>
                <a:p>
                  <a:r>
                    <a:rPr lang="en-US">
                      <a:noFill/>
                    </a:rPr>
                    <a:t> </a:t>
                  </a:r>
                </a:p>
              </p:txBody>
            </p:sp>
          </mc:Fallback>
        </mc:AlternateContent>
        <p:sp>
          <p:nvSpPr>
            <p:cNvPr id="20" name="Shape 320"/>
            <p:cNvSpPr txBox="1"/>
            <p:nvPr/>
          </p:nvSpPr>
          <p:spPr>
            <a:xfrm>
              <a:off x="-759635" y="2037702"/>
              <a:ext cx="803673" cy="1166855"/>
            </a:xfrm>
            <a:prstGeom prst="rect">
              <a:avLst/>
            </a:prstGeom>
            <a:noFill/>
            <a:ln>
              <a:noFill/>
            </a:ln>
          </p:spPr>
          <p:txBody>
            <a:bodyPr lIns="91425" tIns="91425" rIns="91425" bIns="91425" anchor="t" anchorCtr="0">
              <a:noAutofit/>
            </a:bodyPr>
            <a:lstStyle/>
            <a:p>
              <a:pPr algn="ctr"/>
              <a:r>
                <a:rPr lang="en" sz="2400" dirty="0" smtClean="0">
                  <a:latin typeface="Open Sans"/>
                  <a:ea typeface="Open Sans"/>
                  <a:cs typeface="Open Sans"/>
                  <a:sym typeface="Open Sans"/>
                </a:rPr>
                <a:t>Logit of </a:t>
              </a:r>
              <a:endParaRPr lang="en" sz="2400" dirty="0">
                <a:latin typeface="Open Sans"/>
                <a:ea typeface="Open Sans"/>
                <a:cs typeface="Open Sans"/>
                <a:sym typeface="Open Sans"/>
              </a:endParaRPr>
            </a:p>
          </p:txBody>
        </p:sp>
      </p:grpSp>
      <p:pic>
        <p:nvPicPr>
          <p:cNvPr id="21" name="Shape 318"/>
          <p:cNvPicPr preferRelativeResize="0"/>
          <p:nvPr/>
        </p:nvPicPr>
        <p:blipFill>
          <a:blip r:embed="rId3">
            <a:alphaModFix/>
          </a:blip>
          <a:stretch>
            <a:fillRect/>
          </a:stretch>
        </p:blipFill>
        <p:spPr>
          <a:xfrm>
            <a:off x="2303585" y="3766365"/>
            <a:ext cx="636521" cy="1201766"/>
          </a:xfrm>
          <a:prstGeom prst="rect">
            <a:avLst/>
          </a:prstGeom>
          <a:noFill/>
          <a:ln>
            <a:noFill/>
          </a:ln>
        </p:spPr>
      </p:pic>
      <p:sp>
        <p:nvSpPr>
          <p:cNvPr id="6" name="Rectangle 5"/>
          <p:cNvSpPr/>
          <p:nvPr/>
        </p:nvSpPr>
        <p:spPr>
          <a:xfrm>
            <a:off x="492369" y="1339687"/>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Regression</a:t>
            </a:r>
            <a:endParaRPr lang="en-US" dirty="0"/>
          </a:p>
        </p:txBody>
      </p:sp>
      <p:sp>
        <p:nvSpPr>
          <p:cNvPr id="23" name="Rectangle 22"/>
          <p:cNvSpPr/>
          <p:nvPr/>
        </p:nvSpPr>
        <p:spPr>
          <a:xfrm>
            <a:off x="556846" y="3391225"/>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 Regression</a:t>
            </a:r>
            <a:endParaRPr lang="en-US" dirty="0"/>
          </a:p>
        </p:txBody>
      </p:sp>
      <p:pic>
        <p:nvPicPr>
          <p:cNvPr id="24" name="Picture 2" descr="Image result for log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911" y="4012549"/>
            <a:ext cx="1121561" cy="7306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273669" y="134921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Many Cones?</a:t>
            </a:r>
            <a:endParaRPr lang="en-US" dirty="0"/>
          </a:p>
        </p:txBody>
      </p:sp>
      <p:sp>
        <p:nvSpPr>
          <p:cNvPr id="22" name="Rectangle 21"/>
          <p:cNvSpPr/>
          <p:nvPr/>
        </p:nvSpPr>
        <p:spPr>
          <a:xfrm>
            <a:off x="3340344" y="338756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Will they buy a cone Y/N?</a:t>
            </a:r>
            <a:endParaRPr lang="en-US" dirty="0"/>
          </a:p>
        </p:txBody>
      </p:sp>
      <p:sp>
        <p:nvSpPr>
          <p:cNvPr id="25" name="Rectangle 24"/>
          <p:cNvSpPr/>
          <p:nvPr/>
        </p:nvSpPr>
        <p:spPr>
          <a:xfrm>
            <a:off x="527538" y="5200650"/>
            <a:ext cx="8071339" cy="813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will let R handle calculating the equation output </a:t>
            </a:r>
            <a:r>
              <a:rPr lang="en-US" dirty="0" err="1" smtClean="0"/>
              <a:t>logOdds</a:t>
            </a:r>
            <a:r>
              <a:rPr lang="en-US" dirty="0" smtClean="0"/>
              <a:t> to the more understandable probability.</a:t>
            </a:r>
            <a:endParaRPr lang="en-US" dirty="0"/>
          </a:p>
        </p:txBody>
      </p:sp>
    </p:spTree>
    <p:extLst>
      <p:ext uri="{BB962C8B-B14F-4D97-AF65-F5344CB8AC3E}">
        <p14:creationId xmlns:p14="http://schemas.microsoft.com/office/powerpoint/2010/main" val="809811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pick two house attributes, </a:t>
            </a:r>
            <a:r>
              <a:rPr lang="en-US" dirty="0" err="1"/>
              <a:t>sqft</a:t>
            </a:r>
            <a:r>
              <a:rPr lang="en-US" dirty="0"/>
              <a:t> and price</a:t>
            </a:r>
          </a:p>
        </p:txBody>
      </p:sp>
      <p:sp>
        <p:nvSpPr>
          <p:cNvPr id="7" name="TextBox 6"/>
          <p:cNvSpPr txBox="1"/>
          <p:nvPr/>
        </p:nvSpPr>
        <p:spPr>
          <a:xfrm>
            <a:off x="1768839" y="1535608"/>
            <a:ext cx="5310108" cy="369332"/>
          </a:xfrm>
          <a:prstGeom prst="rect">
            <a:avLst/>
          </a:prstGeom>
          <a:noFill/>
        </p:spPr>
        <p:txBody>
          <a:bodyPr wrap="none" rtlCol="0">
            <a:spAutoFit/>
          </a:bodyPr>
          <a:lstStyle/>
          <a:p>
            <a:r>
              <a:rPr lang="en-US" dirty="0"/>
              <a:t>Plot East, West and Unknown houses on a scatter</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5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smtClean="0"/>
              <a:t>17</a:t>
            </a:r>
            <a:endParaRPr lang="en-US" dirty="0"/>
          </a:p>
        </p:txBody>
      </p:sp>
    </p:spTree>
    <p:extLst>
      <p:ext uri="{BB962C8B-B14F-4D97-AF65-F5344CB8AC3E}">
        <p14:creationId xmlns:p14="http://schemas.microsoft.com/office/powerpoint/2010/main" val="3654602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19" y="365126"/>
            <a:ext cx="8817834" cy="591477"/>
          </a:xfrm>
        </p:spPr>
        <p:txBody>
          <a:bodyPr/>
          <a:lstStyle/>
          <a:p>
            <a:r>
              <a:rPr lang="en-US" sz="3000" dirty="0"/>
              <a:t>KNN Measures the Euclidean distance between points</a:t>
            </a:r>
          </a:p>
        </p:txBody>
      </p:sp>
      <p:sp>
        <p:nvSpPr>
          <p:cNvPr id="7" name="TextBox 6"/>
          <p:cNvSpPr txBox="1"/>
          <p:nvPr/>
        </p:nvSpPr>
        <p:spPr>
          <a:xfrm>
            <a:off x="199319" y="1535608"/>
            <a:ext cx="3339376" cy="369332"/>
          </a:xfrm>
          <a:prstGeom prst="rect">
            <a:avLst/>
          </a:prstGeom>
          <a:noFill/>
        </p:spPr>
        <p:txBody>
          <a:bodyPr wrap="none" rtlCol="0">
            <a:spAutoFit/>
          </a:bodyPr>
          <a:lstStyle/>
          <a:p>
            <a:r>
              <a:rPr lang="en-US" dirty="0"/>
              <a:t>Lets zoom in to a specific point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53" y="2172070"/>
            <a:ext cx="4584700" cy="2755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Oval 2"/>
          <p:cNvSpPr/>
          <p:nvPr/>
        </p:nvSpPr>
        <p:spPr>
          <a:xfrm>
            <a:off x="2088110" y="3536372"/>
            <a:ext cx="1064523" cy="66713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75778" idx="1"/>
          </p:cNvCxnSpPr>
          <p:nvPr/>
        </p:nvCxnSpPr>
        <p:spPr>
          <a:xfrm flipV="1">
            <a:off x="2975209" y="3550020"/>
            <a:ext cx="1457244" cy="319921"/>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5E6C6E00-4DCE-4302-94D1-133C3CEEA8C2}"/>
              </a:ext>
            </a:extLst>
          </p:cNvPr>
          <p:cNvSpPr/>
          <p:nvPr/>
        </p:nvSpPr>
        <p:spPr>
          <a:xfrm>
            <a:off x="199319" y="5562600"/>
            <a:ext cx="8817834"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Without knowing distances or making calculations:</a:t>
            </a:r>
          </a:p>
          <a:p>
            <a:pPr algn="ctr"/>
            <a:r>
              <a:rPr lang="en-US" dirty="0"/>
              <a:t>What side of the city do you think the unknown is?</a:t>
            </a:r>
          </a:p>
        </p:txBody>
      </p:sp>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smtClean="0"/>
              <a:t>18</a:t>
            </a:r>
            <a:endParaRPr lang="en-US" dirty="0"/>
          </a:p>
        </p:txBody>
      </p:sp>
    </p:spTree>
    <p:extLst>
      <p:ext uri="{BB962C8B-B14F-4D97-AF65-F5344CB8AC3E}">
        <p14:creationId xmlns:p14="http://schemas.microsoft.com/office/powerpoint/2010/main" val="4202311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6913816"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9088"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6920597"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7050" y="3491557"/>
            <a:ext cx="300082" cy="369332"/>
          </a:xfrm>
          <a:prstGeom prst="rect">
            <a:avLst/>
          </a:prstGeom>
          <a:noFill/>
        </p:spPr>
        <p:txBody>
          <a:bodyPr wrap="none" rtlCol="0">
            <a:spAutoFit/>
          </a:bodyPr>
          <a:lstStyle/>
          <a:p>
            <a:r>
              <a:rPr lang="en-US" dirty="0"/>
              <a:t>c</a:t>
            </a: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3"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smtClean="0"/>
              <a:t>19</a:t>
            </a:r>
            <a:endParaRPr lang="en-US" dirty="0"/>
          </a:p>
        </p:txBody>
      </p:sp>
    </p:spTree>
    <p:extLst>
      <p:ext uri="{BB962C8B-B14F-4D97-AF65-F5344CB8AC3E}">
        <p14:creationId xmlns:p14="http://schemas.microsoft.com/office/powerpoint/2010/main" val="1137652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068136"/>
            <a:ext cx="3887391" cy="354895"/>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491557"/>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 xmlns:a16="http://schemas.microsoft.com/office/drawing/2014/main" id="{F3B017B6-361B-450F-B676-D7FA4BED28F2}"/>
              </a:ext>
            </a:extLst>
          </p:cNvPr>
          <p:cNvSpPr>
            <a:spLocks noGrp="1"/>
          </p:cNvSpPr>
          <p:nvPr>
            <p:ph type="body" sz="quarter" idx="3"/>
          </p:nvPr>
        </p:nvSpPr>
        <p:spPr>
          <a:xfrm>
            <a:off x="5311437" y="1066800"/>
            <a:ext cx="3887391" cy="354895"/>
          </a:xfrm>
        </p:spPr>
        <p:txBody>
          <a:bodyPr/>
          <a:lstStyle/>
          <a:p>
            <a:r>
              <a:rPr lang="en-US" dirty="0"/>
              <a:t>Define the segment values</a:t>
            </a:r>
          </a:p>
        </p:txBody>
      </p:sp>
      <p:sp>
        <p:nvSpPr>
          <p:cNvPr id="17" name="Rectangle 16">
            <a:extLst>
              <a:ext uri="{FF2B5EF4-FFF2-40B4-BE49-F238E27FC236}">
                <a16:creationId xmlns="" xmlns:a16="http://schemas.microsoft.com/office/drawing/2014/main" id="{74D1F6EE-2939-4B72-A476-AB92787B015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 xmlns:a16="http://schemas.microsoft.com/office/drawing/2014/main" id="{06B3A709-0FA6-4A01-ADE2-B42B7B897FB4}"/>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0" name="TextBox 19">
            <a:extLst>
              <a:ext uri="{FF2B5EF4-FFF2-40B4-BE49-F238E27FC236}">
                <a16:creationId xmlns="" xmlns:a16="http://schemas.microsoft.com/office/drawing/2014/main" id="{AC394AAD-C6F2-4E63-8E13-3B4023EE1221}"/>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1" name="TextBox 20">
            <a:extLst>
              <a:ext uri="{FF2B5EF4-FFF2-40B4-BE49-F238E27FC236}">
                <a16:creationId xmlns="" xmlns:a16="http://schemas.microsoft.com/office/drawing/2014/main" id="{6E1F1ABE-7987-43ED-982C-8F76BF28A20C}"/>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1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2" name="Slide Number Placeholder 6"/>
          <p:cNvSpPr>
            <a:spLocks noGrp="1"/>
          </p:cNvSpPr>
          <p:nvPr>
            <p:ph type="sldNum" sz="quarter" idx="12"/>
          </p:nvPr>
        </p:nvSpPr>
        <p:spPr>
          <a:xfrm>
            <a:off x="6457950" y="6356351"/>
            <a:ext cx="857250" cy="365125"/>
          </a:xfrm>
        </p:spPr>
        <p:txBody>
          <a:bodyPr/>
          <a:lstStyle/>
          <a:p>
            <a:r>
              <a:rPr lang="en-US" dirty="0" smtClean="0"/>
              <a:t>20</a:t>
            </a:r>
            <a:endParaRPr lang="en-US" dirty="0"/>
          </a:p>
        </p:txBody>
      </p:sp>
    </p:spTree>
    <p:extLst>
      <p:ext uri="{BB962C8B-B14F-4D97-AF65-F5344CB8AC3E}">
        <p14:creationId xmlns:p14="http://schemas.microsoft.com/office/powerpoint/2010/main" val="3351205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04C40A36-2A7B-4EF9-8B7C-1CA3A42F75E2}"/>
              </a:ext>
            </a:extLst>
          </p:cNvPr>
          <p:cNvSpPr/>
          <p:nvPr/>
        </p:nvSpPr>
        <p:spPr>
          <a:xfrm>
            <a:off x="5311437" y="3282950"/>
            <a:ext cx="3293885" cy="2051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FA841C57-1CE9-428F-9665-BE69F29932C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144336"/>
            <a:ext cx="3887391" cy="366930"/>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2976799"/>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233334"/>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582796"/>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098284"/>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 xmlns:a16="http://schemas.microsoft.com/office/drawing/2014/main" id="{F3B017B6-361B-450F-B676-D7FA4BED28F2}"/>
              </a:ext>
            </a:extLst>
          </p:cNvPr>
          <p:cNvSpPr>
            <a:spLocks noGrp="1"/>
          </p:cNvSpPr>
          <p:nvPr>
            <p:ph type="body" sz="quarter" idx="3"/>
          </p:nvPr>
        </p:nvSpPr>
        <p:spPr>
          <a:xfrm>
            <a:off x="5311437" y="1143000"/>
            <a:ext cx="3887391" cy="366930"/>
          </a:xfrm>
        </p:spPr>
        <p:txBody>
          <a:bodyPr/>
          <a:lstStyle/>
          <a:p>
            <a:r>
              <a:rPr lang="en-US" dirty="0"/>
              <a:t>Math time…</a:t>
            </a:r>
          </a:p>
        </p:txBody>
      </p:sp>
      <p:sp>
        <p:nvSpPr>
          <p:cNvPr id="27" name="TextBox 26">
            <a:extLst>
              <a:ext uri="{FF2B5EF4-FFF2-40B4-BE49-F238E27FC236}">
                <a16:creationId xmlns="" xmlns:a16="http://schemas.microsoft.com/office/drawing/2014/main" id="{185777B8-47D0-4C90-85DA-B3D726D38BD3}"/>
              </a:ext>
            </a:extLst>
          </p:cNvPr>
          <p:cNvSpPr txBox="1"/>
          <p:nvPr/>
        </p:nvSpPr>
        <p:spPr>
          <a:xfrm>
            <a:off x="5364962" y="3011168"/>
            <a:ext cx="1343638" cy="341632"/>
          </a:xfrm>
          <a:prstGeom prst="rect">
            <a:avLst/>
          </a:prstGeom>
        </p:spPr>
        <p:txBody>
          <a:bodyPr vert="horz" lIns="91440" tIns="45720" rIns="91440" bIns="45720" rtlCol="0" anchor="b">
            <a:normAutofit/>
          </a:bodyPr>
          <a:lstStyle>
            <a:lvl1pPr indent="0" defTabSz="685800">
              <a:lnSpc>
                <a:spcPct val="90000"/>
              </a:lnSpc>
              <a:spcBef>
                <a:spcPts val="750"/>
              </a:spcBef>
              <a:buFont typeface="Arial" panose="020B0604020202020204" pitchFamily="34" charset="0"/>
              <a:buNone/>
              <a:defRPr b="1"/>
            </a:lvl1pPr>
            <a:lvl2pPr marL="342900" indent="0" defTabSz="685800">
              <a:lnSpc>
                <a:spcPct val="90000"/>
              </a:lnSpc>
              <a:spcBef>
                <a:spcPts val="375"/>
              </a:spcBef>
              <a:buFont typeface="Arial" panose="020B0604020202020204" pitchFamily="34" charset="0"/>
              <a:buNone/>
              <a:defRPr sz="1500" b="1"/>
            </a:lvl2pPr>
            <a:lvl3pPr marL="685800" indent="0" defTabSz="685800">
              <a:lnSpc>
                <a:spcPct val="90000"/>
              </a:lnSpc>
              <a:spcBef>
                <a:spcPts val="375"/>
              </a:spcBef>
              <a:buFont typeface="Arial" panose="020B0604020202020204" pitchFamily="34" charset="0"/>
              <a:buNone/>
              <a:defRPr sz="1350" b="1"/>
            </a:lvl3pPr>
            <a:lvl4pPr marL="1028700" indent="0" defTabSz="685800">
              <a:lnSpc>
                <a:spcPct val="90000"/>
              </a:lnSpc>
              <a:spcBef>
                <a:spcPts val="375"/>
              </a:spcBef>
              <a:buFont typeface="Arial" panose="020B0604020202020204" pitchFamily="34" charset="0"/>
              <a:buNone/>
              <a:defRPr sz="1200" b="1"/>
            </a:lvl4pPr>
            <a:lvl5pPr marL="1371600" indent="0" defTabSz="685800">
              <a:lnSpc>
                <a:spcPct val="90000"/>
              </a:lnSpc>
              <a:spcBef>
                <a:spcPts val="375"/>
              </a:spcBef>
              <a:buFont typeface="Arial" panose="020B0604020202020204" pitchFamily="34" charset="0"/>
              <a:buNone/>
              <a:defRPr sz="1200" b="1"/>
            </a:lvl5pPr>
            <a:lvl6pPr marL="1714500" indent="0" defTabSz="685800">
              <a:lnSpc>
                <a:spcPct val="90000"/>
              </a:lnSpc>
              <a:spcBef>
                <a:spcPts val="375"/>
              </a:spcBef>
              <a:buFont typeface="Arial" panose="020B0604020202020204" pitchFamily="34" charset="0"/>
              <a:buNone/>
              <a:defRPr sz="1200" b="1"/>
            </a:lvl6pPr>
            <a:lvl7pPr marL="2057400" indent="0" defTabSz="685800">
              <a:lnSpc>
                <a:spcPct val="90000"/>
              </a:lnSpc>
              <a:spcBef>
                <a:spcPts val="375"/>
              </a:spcBef>
              <a:buFont typeface="Arial" panose="020B0604020202020204" pitchFamily="34" charset="0"/>
              <a:buNone/>
              <a:defRPr sz="1200" b="1"/>
            </a:lvl7pPr>
            <a:lvl8pPr marL="2400300" indent="0" defTabSz="685800">
              <a:lnSpc>
                <a:spcPct val="90000"/>
              </a:lnSpc>
              <a:spcBef>
                <a:spcPts val="375"/>
              </a:spcBef>
              <a:buFont typeface="Arial" panose="020B0604020202020204" pitchFamily="34" charset="0"/>
              <a:buNone/>
              <a:defRPr sz="1200" b="1"/>
            </a:lvl8pPr>
            <a:lvl9pPr marL="2743200" indent="0" defTabSz="685800">
              <a:lnSpc>
                <a:spcPct val="90000"/>
              </a:lnSpc>
              <a:spcBef>
                <a:spcPts val="375"/>
              </a:spcBef>
              <a:buFont typeface="Arial" panose="020B0604020202020204" pitchFamily="34" charset="0"/>
              <a:buNone/>
              <a:defRPr sz="1200" b="1"/>
            </a:lvl9pPr>
          </a:lstStyle>
          <a:p>
            <a:r>
              <a:rPr lang="en-US" dirty="0"/>
              <a:t>A</a:t>
            </a:r>
            <a:r>
              <a:rPr lang="en-US" baseline="30000" dirty="0"/>
              <a:t>2</a:t>
            </a:r>
            <a:r>
              <a:rPr lang="en-US" dirty="0"/>
              <a:t> + B</a:t>
            </a:r>
            <a:r>
              <a:rPr lang="en-US" baseline="30000" dirty="0"/>
              <a:t>2</a:t>
            </a:r>
            <a:r>
              <a:rPr lang="en-US" dirty="0"/>
              <a:t> = C</a:t>
            </a:r>
            <a:r>
              <a:rPr lang="en-US" baseline="30000" dirty="0"/>
              <a:t>2</a:t>
            </a:r>
          </a:p>
        </p:txBody>
      </p:sp>
      <p:sp>
        <p:nvSpPr>
          <p:cNvPr id="28" name="TextBox 27">
            <a:extLst>
              <a:ext uri="{FF2B5EF4-FFF2-40B4-BE49-F238E27FC236}">
                <a16:creationId xmlns="" xmlns:a16="http://schemas.microsoft.com/office/drawing/2014/main" id="{2B0FFFCE-E017-4EAE-B217-D6EA6F95454E}"/>
              </a:ext>
            </a:extLst>
          </p:cNvPr>
          <p:cNvSpPr txBox="1"/>
          <p:nvPr/>
        </p:nvSpPr>
        <p:spPr>
          <a:xfrm>
            <a:off x="5364962" y="3524142"/>
            <a:ext cx="2055371" cy="369332"/>
          </a:xfrm>
          <a:prstGeom prst="rect">
            <a:avLst/>
          </a:prstGeom>
          <a:noFill/>
        </p:spPr>
        <p:txBody>
          <a:bodyPr wrap="none" rtlCol="0">
            <a:spAutoFit/>
          </a:bodyPr>
          <a:lstStyle/>
          <a:p>
            <a:r>
              <a:rPr lang="en-US" dirty="0"/>
              <a:t>$-9000</a:t>
            </a:r>
            <a:r>
              <a:rPr lang="en-US" baseline="30000" dirty="0"/>
              <a:t>2</a:t>
            </a:r>
            <a:r>
              <a:rPr lang="en-US" dirty="0"/>
              <a:t> + 255</a:t>
            </a:r>
            <a:r>
              <a:rPr lang="en-US" baseline="30000" dirty="0"/>
              <a:t>2</a:t>
            </a:r>
            <a:r>
              <a:rPr lang="en-US" dirty="0"/>
              <a:t> = c</a:t>
            </a:r>
            <a:r>
              <a:rPr lang="en-US" baseline="30000" dirty="0"/>
              <a:t> 2</a:t>
            </a:r>
            <a:r>
              <a:rPr lang="en-US" dirty="0"/>
              <a:t> </a:t>
            </a:r>
          </a:p>
        </p:txBody>
      </p:sp>
      <p:sp>
        <p:nvSpPr>
          <p:cNvPr id="29" name="Rectangle 28">
            <a:extLst>
              <a:ext uri="{FF2B5EF4-FFF2-40B4-BE49-F238E27FC236}">
                <a16:creationId xmlns="" xmlns:a16="http://schemas.microsoft.com/office/drawing/2014/main" id="{8409F83D-FF75-45F1-86E8-5A3B437D6B7B}"/>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distance between the unknown and the closest East side point is 9003*.  </a:t>
            </a:r>
          </a:p>
          <a:p>
            <a:pPr algn="ctr"/>
            <a:r>
              <a:rPr lang="en-US" sz="1100" i="1" dirty="0"/>
              <a:t>We didn’t normalize (put all attributes on the same scale) so you can see that large impact price has on the distance moving from 9000 to 9003 but that’s not the point…this is just to show you a distance calc.</a:t>
            </a:r>
          </a:p>
        </p:txBody>
      </p:sp>
      <p:sp>
        <p:nvSpPr>
          <p:cNvPr id="30" name="TextBox 29">
            <a:extLst>
              <a:ext uri="{FF2B5EF4-FFF2-40B4-BE49-F238E27FC236}">
                <a16:creationId xmlns="" xmlns:a16="http://schemas.microsoft.com/office/drawing/2014/main" id="{3360E457-00E8-4982-A4FD-80441A3058E6}"/>
              </a:ext>
            </a:extLst>
          </p:cNvPr>
          <p:cNvSpPr txBox="1"/>
          <p:nvPr/>
        </p:nvSpPr>
        <p:spPr>
          <a:xfrm>
            <a:off x="5364962" y="3863405"/>
            <a:ext cx="2645276" cy="369332"/>
          </a:xfrm>
          <a:prstGeom prst="rect">
            <a:avLst/>
          </a:prstGeom>
          <a:noFill/>
        </p:spPr>
        <p:txBody>
          <a:bodyPr wrap="none" rtlCol="0">
            <a:spAutoFit/>
          </a:bodyPr>
          <a:lstStyle/>
          <a:p>
            <a:r>
              <a:rPr lang="en-US" dirty="0"/>
              <a:t>$81,000,000 + 65025 = c</a:t>
            </a:r>
            <a:r>
              <a:rPr lang="en-US" baseline="30000" dirty="0"/>
              <a:t> 2</a:t>
            </a:r>
            <a:r>
              <a:rPr lang="en-US" dirty="0"/>
              <a:t> </a:t>
            </a:r>
          </a:p>
        </p:txBody>
      </p:sp>
      <p:sp>
        <p:nvSpPr>
          <p:cNvPr id="31" name="TextBox 30">
            <a:extLst>
              <a:ext uri="{FF2B5EF4-FFF2-40B4-BE49-F238E27FC236}">
                <a16:creationId xmlns="" xmlns:a16="http://schemas.microsoft.com/office/drawing/2014/main" id="{DF6618F6-51A3-473C-845A-8E5FCEF8E562}"/>
              </a:ext>
            </a:extLst>
          </p:cNvPr>
          <p:cNvSpPr txBox="1"/>
          <p:nvPr/>
        </p:nvSpPr>
        <p:spPr>
          <a:xfrm>
            <a:off x="5326600" y="4202668"/>
            <a:ext cx="1786066" cy="369332"/>
          </a:xfrm>
          <a:prstGeom prst="rect">
            <a:avLst/>
          </a:prstGeom>
          <a:noFill/>
        </p:spPr>
        <p:txBody>
          <a:bodyPr wrap="none" rtlCol="0">
            <a:spAutoFit/>
          </a:bodyPr>
          <a:lstStyle/>
          <a:p>
            <a:r>
              <a:rPr lang="en-US" dirty="0"/>
              <a:t>$81,065,025= c</a:t>
            </a:r>
            <a:r>
              <a:rPr lang="en-US" baseline="30000" dirty="0"/>
              <a:t> 2</a:t>
            </a:r>
            <a:r>
              <a:rPr lang="en-US" dirty="0"/>
              <a:t> </a:t>
            </a:r>
          </a:p>
        </p:txBody>
      </p:sp>
      <p:sp>
        <p:nvSpPr>
          <p:cNvPr id="32" name="TextBox 31">
            <a:extLst>
              <a:ext uri="{FF2B5EF4-FFF2-40B4-BE49-F238E27FC236}">
                <a16:creationId xmlns="" xmlns:a16="http://schemas.microsoft.com/office/drawing/2014/main" id="{5F815CC9-E616-429D-AFD7-F7CA4004EC9D}"/>
              </a:ext>
            </a:extLst>
          </p:cNvPr>
          <p:cNvSpPr txBox="1"/>
          <p:nvPr/>
        </p:nvSpPr>
        <p:spPr>
          <a:xfrm>
            <a:off x="5348405" y="4552361"/>
            <a:ext cx="2198038" cy="369332"/>
          </a:xfrm>
          <a:prstGeom prst="rect">
            <a:avLst/>
          </a:prstGeom>
          <a:noFill/>
        </p:spPr>
        <p:txBody>
          <a:bodyPr wrap="none" rtlCol="0">
            <a:spAutoFit/>
          </a:bodyPr>
          <a:lstStyle/>
          <a:p>
            <a:r>
              <a:rPr lang="en-US" dirty="0"/>
              <a:t>Sqrt($81,065,025)= c </a:t>
            </a:r>
          </a:p>
        </p:txBody>
      </p:sp>
      <p:sp>
        <p:nvSpPr>
          <p:cNvPr id="33" name="TextBox 32">
            <a:extLst>
              <a:ext uri="{FF2B5EF4-FFF2-40B4-BE49-F238E27FC236}">
                <a16:creationId xmlns="" xmlns:a16="http://schemas.microsoft.com/office/drawing/2014/main" id="{49A2200F-3118-4BEA-B2F5-A019698604AA}"/>
              </a:ext>
            </a:extLst>
          </p:cNvPr>
          <p:cNvSpPr txBox="1"/>
          <p:nvPr/>
        </p:nvSpPr>
        <p:spPr>
          <a:xfrm>
            <a:off x="5364962" y="4866436"/>
            <a:ext cx="1024639" cy="369332"/>
          </a:xfrm>
          <a:prstGeom prst="rect">
            <a:avLst/>
          </a:prstGeom>
          <a:solidFill>
            <a:schemeClr val="accent6"/>
          </a:solidFill>
        </p:spPr>
        <p:txBody>
          <a:bodyPr wrap="none" rtlCol="0">
            <a:spAutoFit/>
          </a:bodyPr>
          <a:lstStyle/>
          <a:p>
            <a:r>
              <a:rPr lang="en-US" dirty="0">
                <a:solidFill>
                  <a:schemeClr val="bg1"/>
                </a:solidFill>
              </a:rPr>
              <a:t>9003 = c </a:t>
            </a:r>
          </a:p>
        </p:txBody>
      </p:sp>
      <p:sp>
        <p:nvSpPr>
          <p:cNvPr id="20" name="TextBox 19">
            <a:extLst>
              <a:ext uri="{FF2B5EF4-FFF2-40B4-BE49-F238E27FC236}">
                <a16:creationId xmlns="" xmlns:a16="http://schemas.microsoft.com/office/drawing/2014/main" id="{53D08391-1532-4080-AB2E-7E02BFEBCE89}"/>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1" name="TextBox 20">
            <a:extLst>
              <a:ext uri="{FF2B5EF4-FFF2-40B4-BE49-F238E27FC236}">
                <a16:creationId xmlns="" xmlns:a16="http://schemas.microsoft.com/office/drawing/2014/main" id="{239F7F44-670D-42EB-BBE7-917EA670F422}"/>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2" name="TextBox 21">
            <a:extLst>
              <a:ext uri="{FF2B5EF4-FFF2-40B4-BE49-F238E27FC236}">
                <a16:creationId xmlns="" xmlns:a16="http://schemas.microsoft.com/office/drawing/2014/main" id="{13B7827C-1D12-46B8-9315-7568CD0754AB}"/>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23"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2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34" name="Slide Number Placeholder 6"/>
          <p:cNvSpPr>
            <a:spLocks noGrp="1"/>
          </p:cNvSpPr>
          <p:nvPr>
            <p:ph type="sldNum" sz="quarter" idx="12"/>
          </p:nvPr>
        </p:nvSpPr>
        <p:spPr>
          <a:xfrm>
            <a:off x="6457950" y="6356351"/>
            <a:ext cx="857250" cy="365125"/>
          </a:xfrm>
        </p:spPr>
        <p:txBody>
          <a:bodyPr/>
          <a:lstStyle/>
          <a:p>
            <a:r>
              <a:rPr lang="en-US" dirty="0" smtClean="0"/>
              <a:t>21</a:t>
            </a:r>
            <a:endParaRPr lang="en-US" dirty="0"/>
          </a:p>
        </p:txBody>
      </p:sp>
    </p:spTree>
    <p:extLst>
      <p:ext uri="{BB962C8B-B14F-4D97-AF65-F5344CB8AC3E}">
        <p14:creationId xmlns:p14="http://schemas.microsoft.com/office/powerpoint/2010/main" val="588474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72"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7826" name="Picture 2" descr="http://etc.usf.edu/clipart/41700/41757/fc_therefore_41757_lg.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93" t="28376" r="19828" b="28471"/>
          <a:stretch/>
        </p:blipFill>
        <p:spPr bwMode="auto">
          <a:xfrm>
            <a:off x="7498628" y="5713745"/>
            <a:ext cx="197005" cy="182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flipH="1">
            <a:off x="6741992" y="2729554"/>
            <a:ext cx="1146413"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9587" y="3043450"/>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7185722" y="3532924"/>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4273" y="2882668"/>
            <a:ext cx="300082" cy="369332"/>
          </a:xfrm>
          <a:prstGeom prst="rect">
            <a:avLst/>
          </a:prstGeom>
          <a:noFill/>
        </p:spPr>
        <p:txBody>
          <a:bodyPr wrap="none" rtlCol="0">
            <a:spAutoFit/>
          </a:bodyPr>
          <a:lstStyle/>
          <a:p>
            <a:r>
              <a:rPr lang="en-US" dirty="0"/>
              <a:t>c</a:t>
            </a:r>
          </a:p>
        </p:txBody>
      </p:sp>
      <p:sp>
        <p:nvSpPr>
          <p:cNvPr id="12" name="TextBox 11"/>
          <p:cNvSpPr txBox="1"/>
          <p:nvPr/>
        </p:nvSpPr>
        <p:spPr>
          <a:xfrm>
            <a:off x="4449644" y="5158854"/>
            <a:ext cx="3001784" cy="646331"/>
          </a:xfrm>
          <a:prstGeom prst="rect">
            <a:avLst/>
          </a:prstGeom>
          <a:noFill/>
        </p:spPr>
        <p:txBody>
          <a:bodyPr wrap="none" rtlCol="0">
            <a:spAutoFit/>
          </a:bodyPr>
          <a:lstStyle/>
          <a:p>
            <a:r>
              <a:rPr lang="en-US" dirty="0"/>
              <a:t>West Side (1480sqft, $64K)</a:t>
            </a:r>
          </a:p>
          <a:p>
            <a:r>
              <a:rPr lang="en-US" dirty="0"/>
              <a:t>Unknown (1136sqft, $48K)</a:t>
            </a:r>
          </a:p>
        </p:txBody>
      </p:sp>
      <p:cxnSp>
        <p:nvCxnSpPr>
          <p:cNvPr id="16" name="Straight Connector 15"/>
          <p:cNvCxnSpPr/>
          <p:nvPr/>
        </p:nvCxnSpPr>
        <p:spPr>
          <a:xfrm>
            <a:off x="4449644" y="5805185"/>
            <a:ext cx="292471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13635" y="5846970"/>
            <a:ext cx="2860720" cy="369332"/>
          </a:xfrm>
          <a:prstGeom prst="rect">
            <a:avLst/>
          </a:prstGeom>
          <a:noFill/>
        </p:spPr>
        <p:txBody>
          <a:bodyPr wrap="none" rtlCol="0">
            <a:spAutoFit/>
          </a:bodyPr>
          <a:lstStyle/>
          <a:p>
            <a:r>
              <a:rPr lang="en-US" dirty="0"/>
              <a:t>Differences (45sqft, $17K)</a:t>
            </a:r>
          </a:p>
        </p:txBody>
      </p:sp>
      <p:sp>
        <p:nvSpPr>
          <p:cNvPr id="20" name="TextBox 19"/>
          <p:cNvSpPr txBox="1"/>
          <p:nvPr/>
        </p:nvSpPr>
        <p:spPr>
          <a:xfrm>
            <a:off x="6039531" y="6079912"/>
            <a:ext cx="312906" cy="369332"/>
          </a:xfrm>
          <a:prstGeom prst="rect">
            <a:avLst/>
          </a:prstGeom>
          <a:noFill/>
        </p:spPr>
        <p:txBody>
          <a:bodyPr wrap="none" rtlCol="0">
            <a:spAutoFit/>
          </a:bodyPr>
          <a:lstStyle/>
          <a:p>
            <a:r>
              <a:rPr lang="en-US" dirty="0"/>
              <a:t>b</a:t>
            </a:r>
          </a:p>
        </p:txBody>
      </p:sp>
      <p:sp>
        <p:nvSpPr>
          <p:cNvPr id="21" name="TextBox 20"/>
          <p:cNvSpPr txBox="1"/>
          <p:nvPr/>
        </p:nvSpPr>
        <p:spPr>
          <a:xfrm>
            <a:off x="6764144" y="6079912"/>
            <a:ext cx="312906" cy="369332"/>
          </a:xfrm>
          <a:prstGeom prst="rect">
            <a:avLst/>
          </a:prstGeom>
          <a:noFill/>
        </p:spPr>
        <p:txBody>
          <a:bodyPr wrap="none" rtlCol="0">
            <a:spAutoFit/>
          </a:bodyPr>
          <a:lstStyle/>
          <a:p>
            <a:r>
              <a:rPr lang="en-US" dirty="0"/>
              <a:t>a</a:t>
            </a:r>
          </a:p>
        </p:txBody>
      </p:sp>
      <p:sp>
        <p:nvSpPr>
          <p:cNvPr id="7" name="TextBox 6"/>
          <p:cNvSpPr txBox="1"/>
          <p:nvPr/>
        </p:nvSpPr>
        <p:spPr>
          <a:xfrm>
            <a:off x="7734892" y="5484039"/>
            <a:ext cx="1377300" cy="584775"/>
          </a:xfrm>
          <a:prstGeom prst="rect">
            <a:avLst/>
          </a:prstGeom>
          <a:noFill/>
        </p:spPr>
        <p:txBody>
          <a:bodyPr wrap="none" rtlCol="0">
            <a:spAutoFit/>
          </a:bodyPr>
          <a:lstStyle/>
          <a:p>
            <a:pPr algn="ctr"/>
            <a:r>
              <a:rPr lang="en-US" sz="1600" dirty="0"/>
              <a:t>Distance </a:t>
            </a:r>
          </a:p>
          <a:p>
            <a:pPr algn="ctr"/>
            <a:r>
              <a:rPr lang="en-US" sz="1600" dirty="0"/>
              <a:t>or C = 16003</a:t>
            </a:r>
          </a:p>
        </p:txBody>
      </p:sp>
      <p:sp>
        <p:nvSpPr>
          <p:cNvPr id="23" name="Title 1">
            <a:extLst>
              <a:ext uri="{FF2B5EF4-FFF2-40B4-BE49-F238E27FC236}">
                <a16:creationId xmlns="" xmlns:a16="http://schemas.microsoft.com/office/drawing/2014/main" id="{E0F41B22-87FC-452C-A429-9BE03AC9A880}"/>
              </a:ext>
            </a:extLst>
          </p:cNvPr>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2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24"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5" name="Slide Number Placeholder 6"/>
          <p:cNvSpPr>
            <a:spLocks noGrp="1"/>
          </p:cNvSpPr>
          <p:nvPr>
            <p:ph type="sldNum" sz="quarter" idx="12"/>
          </p:nvPr>
        </p:nvSpPr>
        <p:spPr>
          <a:xfrm>
            <a:off x="6457950" y="6356351"/>
            <a:ext cx="857250" cy="365125"/>
          </a:xfrm>
        </p:spPr>
        <p:txBody>
          <a:bodyPr/>
          <a:lstStyle/>
          <a:p>
            <a:r>
              <a:rPr lang="en-US" dirty="0" smtClean="0"/>
              <a:t>22</a:t>
            </a:r>
            <a:endParaRPr lang="en-US" dirty="0"/>
          </a:p>
        </p:txBody>
      </p:sp>
    </p:spTree>
    <p:extLst>
      <p:ext uri="{BB962C8B-B14F-4D97-AF65-F5344CB8AC3E}">
        <p14:creationId xmlns:p14="http://schemas.microsoft.com/office/powerpoint/2010/main" val="235648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96"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365126"/>
            <a:ext cx="9034344" cy="591477"/>
          </a:xfrm>
        </p:spPr>
        <p:txBody>
          <a:bodyPr/>
          <a:lstStyle/>
          <a:p>
            <a:r>
              <a:rPr lang="en-US" sz="3600" dirty="0"/>
              <a:t>Your guess</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1336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flipV="1">
            <a:off x="4349750" y="2633118"/>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1900" y="3379714"/>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4530200" y="2778657"/>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4545384" y="3400347"/>
            <a:ext cx="524503" cy="276999"/>
          </a:xfrm>
          <a:prstGeom prst="rect">
            <a:avLst/>
          </a:prstGeom>
          <a:noFill/>
        </p:spPr>
        <p:txBody>
          <a:bodyPr wrap="none" rtlCol="0">
            <a:spAutoFit/>
          </a:bodyPr>
          <a:lstStyle/>
          <a:p>
            <a:r>
              <a:rPr lang="en-US" sz="1200" dirty="0"/>
              <a:t>9003</a:t>
            </a:r>
          </a:p>
        </p:txBody>
      </p:sp>
      <p:sp>
        <p:nvSpPr>
          <p:cNvPr id="18" name="Rectangle 17">
            <a:extLst>
              <a:ext uri="{FF2B5EF4-FFF2-40B4-BE49-F238E27FC236}">
                <a16:creationId xmlns="" xmlns:a16="http://schemas.microsoft.com/office/drawing/2014/main" id="{97B200F2-6C52-4A69-97CC-E8F104DE405F}"/>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With K = 1, the single nearest neighbor, what is the class?  What about k=2?  K=3?</a:t>
            </a: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1"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2" name="Slide Number Placeholder 6"/>
          <p:cNvSpPr>
            <a:spLocks noGrp="1"/>
          </p:cNvSpPr>
          <p:nvPr>
            <p:ph type="sldNum" sz="quarter" idx="12"/>
          </p:nvPr>
        </p:nvSpPr>
        <p:spPr>
          <a:xfrm>
            <a:off x="6457950" y="6356351"/>
            <a:ext cx="857250" cy="365125"/>
          </a:xfrm>
        </p:spPr>
        <p:txBody>
          <a:bodyPr/>
          <a:lstStyle/>
          <a:p>
            <a:r>
              <a:rPr lang="en-US" dirty="0" smtClean="0"/>
              <a:t>23</a:t>
            </a:r>
            <a:endParaRPr lang="en-US" dirty="0"/>
          </a:p>
        </p:txBody>
      </p:sp>
    </p:spTree>
    <p:extLst>
      <p:ext uri="{BB962C8B-B14F-4D97-AF65-F5344CB8AC3E}">
        <p14:creationId xmlns:p14="http://schemas.microsoft.com/office/powerpoint/2010/main" val="25158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39"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805744" cy="591477"/>
          </a:xfrm>
        </p:spPr>
        <p:txBody>
          <a:bodyPr/>
          <a:lstStyle/>
          <a:p>
            <a:r>
              <a:rPr lang="en-US" sz="3600" dirty="0"/>
              <a:t>K = 1</a:t>
            </a:r>
          </a:p>
        </p:txBody>
      </p:sp>
      <p:sp>
        <p:nvSpPr>
          <p:cNvPr id="4" name="Content Placeholder 3"/>
          <p:cNvSpPr>
            <a:spLocks noGrp="1"/>
          </p:cNvSpPr>
          <p:nvPr>
            <p:ph sz="half" idx="2"/>
          </p:nvPr>
        </p:nvSpPr>
        <p:spPr/>
        <p:txBody>
          <a:bodyPr/>
          <a:lstStyle/>
          <a:p>
            <a:r>
              <a:rPr lang="en-US" dirty="0"/>
              <a:t>East Cleveland</a:t>
            </a:r>
          </a:p>
          <a:p>
            <a:pPr lvl="1"/>
            <a:endParaRPr lang="en-US" baseline="30000" dirty="0"/>
          </a:p>
          <a:p>
            <a:pPr lvl="1"/>
            <a:r>
              <a:rPr lang="en-US" dirty="0"/>
              <a:t>5 Beds</a:t>
            </a:r>
          </a:p>
          <a:p>
            <a:pPr lvl="1"/>
            <a:r>
              <a:rPr lang="en-US" dirty="0"/>
              <a:t>1.5 Bath</a:t>
            </a:r>
          </a:p>
          <a:p>
            <a:pPr lvl="1"/>
            <a:r>
              <a:rPr lang="en-US" dirty="0"/>
              <a:t>1136 </a:t>
            </a:r>
            <a:r>
              <a:rPr lang="en-US" dirty="0" err="1"/>
              <a:t>sqft</a:t>
            </a:r>
            <a:endParaRPr lang="en-US" dirty="0"/>
          </a:p>
          <a:p>
            <a:pPr lvl="1"/>
            <a:r>
              <a:rPr lang="en-US" dirty="0"/>
              <a:t>44107 Zip</a:t>
            </a:r>
          </a:p>
          <a:p>
            <a:pPr lvl="1"/>
            <a:r>
              <a:rPr lang="en-US" dirty="0"/>
              <a:t>$48K</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p:txBody>
          <a:bodyPr>
            <a:normAutofit/>
          </a:bodyPr>
          <a:lstStyle/>
          <a:p>
            <a:r>
              <a:rPr lang="en-US" dirty="0"/>
              <a:t>This unknown case is in…</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sp>
        <p:nvSpPr>
          <p:cNvPr id="12" name="Rectangle 11">
            <a:extLst>
              <a:ext uri="{FF2B5EF4-FFF2-40B4-BE49-F238E27FC236}">
                <a16:creationId xmlns="" xmlns:a16="http://schemas.microsoft.com/office/drawing/2014/main" id="{B8AEBB6E-1AFB-4ECC-A31A-88CADEA9C1D1}"/>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The KNN algorithm would have correctly identified East Cleveland if K = 1.  Remember the algorithm performs this along more than 2 dimensions, in hyperspace.</a:t>
            </a:r>
          </a:p>
        </p:txBody>
      </p:sp>
      <p:sp>
        <p:nvSpPr>
          <p:cNvPr id="1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smtClean="0"/>
              <a:t>24</a:t>
            </a:r>
            <a:endParaRPr lang="en-US" dirty="0"/>
          </a:p>
        </p:txBody>
      </p:sp>
    </p:spTree>
    <p:extLst>
      <p:ext uri="{BB962C8B-B14F-4D97-AF65-F5344CB8AC3E}">
        <p14:creationId xmlns:p14="http://schemas.microsoft.com/office/powerpoint/2010/main" val="566444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21"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4" name="Content Placeholder 3"/>
          <p:cNvSpPr>
            <a:spLocks noGrp="1"/>
          </p:cNvSpPr>
          <p:nvPr>
            <p:ph sz="half" idx="2"/>
          </p:nvPr>
        </p:nvSpPr>
        <p:spPr>
          <a:xfrm>
            <a:off x="297495" y="1956431"/>
            <a:ext cx="3705336" cy="3453769"/>
          </a:xfrm>
        </p:spPr>
        <p:txBody>
          <a:bodyPr>
            <a:normAutofit/>
          </a:bodyPr>
          <a:lstStyle/>
          <a:p>
            <a:r>
              <a:rPr lang="en-US" sz="1600" dirty="0"/>
              <a:t>Measured in hyperspace (many attributes not just 2)</a:t>
            </a:r>
          </a:p>
          <a:p>
            <a:pPr marL="0" indent="0">
              <a:buNone/>
            </a:pPr>
            <a:endParaRPr lang="en-US" sz="1600" dirty="0"/>
          </a:p>
          <a:p>
            <a:r>
              <a:rPr lang="en-US" sz="1600" dirty="0"/>
              <a:t>Ties are randomly chosen for even number K but can be avoided using odd number K.</a:t>
            </a:r>
          </a:p>
          <a:p>
            <a:pPr marL="0" indent="0">
              <a:buNone/>
            </a:pPr>
            <a:endParaRPr lang="en-US" sz="1600" dirty="0"/>
          </a:p>
          <a:p>
            <a:r>
              <a:rPr lang="en-US" sz="1600" dirty="0"/>
              <a:t>Returned results can be either the class (east or west) or the probability of a particular class.</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a:xfrm>
            <a:off x="291633" y="1136142"/>
            <a:ext cx="3868340" cy="823912"/>
          </a:xfrm>
        </p:spPr>
        <p:txBody>
          <a:bodyPr>
            <a:normAutofit/>
          </a:bodyPr>
          <a:lstStyle/>
          <a:p>
            <a:r>
              <a:rPr lang="en-US" dirty="0"/>
              <a:t>You will have to specify how many neighbors are to be looked at.</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cxnSp>
        <p:nvCxnSpPr>
          <p:cNvPr id="12" name="Straight Connector 11"/>
          <p:cNvCxnSpPr/>
          <p:nvPr/>
        </p:nvCxnSpPr>
        <p:spPr>
          <a:xfrm flipV="1">
            <a:off x="6701050" y="2790355"/>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903386">
            <a:off x="6381082" y="2943329"/>
            <a:ext cx="609462" cy="276999"/>
          </a:xfrm>
          <a:prstGeom prst="rect">
            <a:avLst/>
          </a:prstGeom>
          <a:noFill/>
        </p:spPr>
        <p:txBody>
          <a:bodyPr wrap="none" rtlCol="0">
            <a:spAutoFit/>
          </a:bodyPr>
          <a:lstStyle/>
          <a:p>
            <a:r>
              <a:rPr lang="en-US" sz="1200" dirty="0"/>
              <a:t>17000</a:t>
            </a:r>
          </a:p>
        </p:txBody>
      </p:sp>
      <p:sp>
        <p:nvSpPr>
          <p:cNvPr id="10" name="TextBox 9"/>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K=1 of only these 2 variables would say it is East Cleveland with a 100% certainty.</a:t>
            </a:r>
          </a:p>
          <a:p>
            <a:r>
              <a:rPr lang="en-US" i="0" dirty="0"/>
              <a:t>K=3 of only these 2 variables would say it is East Cleveland with a 66% probability. </a:t>
            </a:r>
          </a:p>
          <a:p>
            <a:r>
              <a:rPr lang="en-US" i="0" dirty="0"/>
              <a:t>Review confusion table to get to an acceptable K. </a:t>
            </a:r>
          </a:p>
        </p:txBody>
      </p:sp>
      <p:sp>
        <p:nvSpPr>
          <p:cNvPr id="11" name="TextBox 10"/>
          <p:cNvSpPr txBox="1"/>
          <p:nvPr/>
        </p:nvSpPr>
        <p:spPr>
          <a:xfrm>
            <a:off x="4457922" y="5054173"/>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smtClean="0"/>
              <a:t>25</a:t>
            </a:r>
            <a:endParaRPr lang="en-US" dirty="0"/>
          </a:p>
        </p:txBody>
      </p:sp>
    </p:spTree>
    <p:extLst>
      <p:ext uri="{BB962C8B-B14F-4D97-AF65-F5344CB8AC3E}">
        <p14:creationId xmlns:p14="http://schemas.microsoft.com/office/powerpoint/2010/main" val="312344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9125B5E-667D-4A9C-A11E-F5B7851DFDE0}"/>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 xmlns:a16="http://schemas.microsoft.com/office/drawing/2014/main" id="{01D83A20-94D1-4356-9C85-46D75F2AD67B}"/>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a:extLst>
              <a:ext uri="{FF2B5EF4-FFF2-40B4-BE49-F238E27FC236}">
                <a16:creationId xmlns="" xmlns:a16="http://schemas.microsoft.com/office/drawing/2014/main"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 xmlns:a16="http://schemas.microsoft.com/office/drawing/2014/main"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7" name="Shape 510">
            <a:extLst>
              <a:ext uri="{FF2B5EF4-FFF2-40B4-BE49-F238E27FC236}">
                <a16:creationId xmlns="" xmlns:a16="http://schemas.microsoft.com/office/drawing/2014/main"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sp>
        <p:nvSpPr>
          <p:cNvPr id="8" name="Shape 511">
            <a:extLst>
              <a:ext uri="{FF2B5EF4-FFF2-40B4-BE49-F238E27FC236}">
                <a16:creationId xmlns="" xmlns:a16="http://schemas.microsoft.com/office/drawing/2014/main"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 xmlns:a16="http://schemas.microsoft.com/office/drawing/2014/main"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 xmlns:a16="http://schemas.microsoft.com/office/drawing/2014/main"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 xmlns:a16="http://schemas.microsoft.com/office/drawing/2014/main"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 xmlns:a16="http://schemas.microsoft.com/office/drawing/2014/main"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 xmlns:a16="http://schemas.microsoft.com/office/drawing/2014/main"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 xmlns:a16="http://schemas.microsoft.com/office/drawing/2014/main"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 xmlns:a16="http://schemas.microsoft.com/office/drawing/2014/main"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 xmlns:a16="http://schemas.microsoft.com/office/drawing/2014/main"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 xmlns:a16="http://schemas.microsoft.com/office/drawing/2014/main"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 xmlns:a16="http://schemas.microsoft.com/office/drawing/2014/main"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 xmlns:a16="http://schemas.microsoft.com/office/drawing/2014/main"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sp>
        <p:nvSpPr>
          <p:cNvPr id="21" name="Shape 527">
            <a:extLst>
              <a:ext uri="{FF2B5EF4-FFF2-40B4-BE49-F238E27FC236}">
                <a16:creationId xmlns="" xmlns:a16="http://schemas.microsoft.com/office/drawing/2014/main" id="{68A20C9F-C15F-4B2E-867B-871381B226C6}"/>
              </a:ext>
            </a:extLst>
          </p:cNvPr>
          <p:cNvSpPr txBox="1"/>
          <p:nvPr/>
        </p:nvSpPr>
        <p:spPr>
          <a:xfrm>
            <a:off x="393001" y="26776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K=5</a:t>
            </a:r>
          </a:p>
        </p:txBody>
      </p:sp>
      <p:sp>
        <p:nvSpPr>
          <p:cNvPr id="22" name="Shape 528">
            <a:extLst>
              <a:ext uri="{FF2B5EF4-FFF2-40B4-BE49-F238E27FC236}">
                <a16:creationId xmlns="" xmlns:a16="http://schemas.microsoft.com/office/drawing/2014/main" id="{609A58DE-F33B-4887-B56E-E7AB0A3E077B}"/>
              </a:ext>
            </a:extLst>
          </p:cNvPr>
          <p:cNvSpPr txBox="1"/>
          <p:nvPr/>
        </p:nvSpPr>
        <p:spPr>
          <a:xfrm>
            <a:off x="393000" y="3886200"/>
            <a:ext cx="523200"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K=10</a:t>
            </a:r>
          </a:p>
        </p:txBody>
      </p:sp>
      <p:graphicFrame>
        <p:nvGraphicFramePr>
          <p:cNvPr id="23" name="Shape 529">
            <a:extLst>
              <a:ext uri="{FF2B5EF4-FFF2-40B4-BE49-F238E27FC236}">
                <a16:creationId xmlns="" xmlns:a16="http://schemas.microsoft.com/office/drawing/2014/main" id="{31E34CF2-73A1-413B-92A4-AFB66742D514}"/>
              </a:ext>
            </a:extLst>
          </p:cNvPr>
          <p:cNvGraphicFramePr/>
          <p:nvPr>
            <p:extLst>
              <p:ext uri="{D42A27DB-BD31-4B8C-83A1-F6EECF244321}">
                <p14:modId xmlns:p14="http://schemas.microsoft.com/office/powerpoint/2010/main" val="3912373376"/>
              </p:ext>
            </p:extLst>
          </p:nvPr>
        </p:nvGraphicFramePr>
        <p:xfrm>
          <a:off x="3893151" y="1705350"/>
          <a:ext cx="5108523" cy="2179190"/>
        </p:xfrm>
        <a:graphic>
          <a:graphicData uri="http://schemas.openxmlformats.org/drawingml/2006/table">
            <a:tbl>
              <a:tblPr>
                <a:noFill/>
              </a:tblPr>
              <a:tblGrid>
                <a:gridCol w="720366">
                  <a:extLst>
                    <a:ext uri="{9D8B030D-6E8A-4147-A177-3AD203B41FA5}">
                      <a16:colId xmlns="" xmlns:a16="http://schemas.microsoft.com/office/drawing/2014/main" val="20000"/>
                    </a:ext>
                  </a:extLst>
                </a:gridCol>
                <a:gridCol w="885682">
                  <a:extLst>
                    <a:ext uri="{9D8B030D-6E8A-4147-A177-3AD203B41FA5}">
                      <a16:colId xmlns="" xmlns:a16="http://schemas.microsoft.com/office/drawing/2014/main" val="20001"/>
                    </a:ext>
                  </a:extLst>
                </a:gridCol>
                <a:gridCol w="805259">
                  <a:extLst>
                    <a:ext uri="{9D8B030D-6E8A-4147-A177-3AD203B41FA5}">
                      <a16:colId xmlns="" xmlns:a16="http://schemas.microsoft.com/office/drawing/2014/main" val="20002"/>
                    </a:ext>
                  </a:extLst>
                </a:gridCol>
                <a:gridCol w="899072">
                  <a:extLst>
                    <a:ext uri="{9D8B030D-6E8A-4147-A177-3AD203B41FA5}">
                      <a16:colId xmlns="" xmlns:a16="http://schemas.microsoft.com/office/drawing/2014/main" val="20003"/>
                    </a:ext>
                  </a:extLst>
                </a:gridCol>
                <a:gridCol w="899072">
                  <a:extLst>
                    <a:ext uri="{9D8B030D-6E8A-4147-A177-3AD203B41FA5}">
                      <a16:colId xmlns="" xmlns:a16="http://schemas.microsoft.com/office/drawing/2014/main" val="20004"/>
                    </a:ext>
                  </a:extLst>
                </a:gridCol>
                <a:gridCol w="899072"/>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smtClean="0">
                          <a:latin typeface="Open Sans"/>
                          <a:ea typeface="Open Sans"/>
                          <a:cs typeface="Open Sans"/>
                          <a:sym typeface="Open Sans"/>
                        </a:rPr>
                        <a:t>Notes</a:t>
                      </a:r>
                      <a:endParaRPr lang="en" dirty="0">
                        <a:latin typeface="Open Sans"/>
                        <a:ea typeface="Open Sans"/>
                        <a:cs typeface="Open Sans"/>
                        <a:sym typeface="Open Sans"/>
                      </a:endParaRPr>
                    </a:p>
                  </a:txBody>
                  <a:tcPr marL="91425" marR="91425" marT="91425" marB="91425"/>
                </a:tc>
                <a:extLst>
                  <a:ext uri="{0D108BD9-81ED-4DB2-BD59-A6C34878D82A}">
                    <a16:rowId xmlns="" xmlns:a16="http://schemas.microsoft.com/office/drawing/2014/main"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 xmlns:a16="http://schemas.microsoft.com/office/drawing/2014/main"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 xmlns:a16="http://schemas.microsoft.com/office/drawing/2014/main" val="10002"/>
                  </a:ext>
                </a:extLst>
              </a:tr>
              <a:tr h="396200">
                <a:tc>
                  <a:txBody>
                    <a:bodyPr/>
                    <a:lstStyle/>
                    <a:p>
                      <a:pPr algn="ctr" rtl="0">
                        <a:spcBef>
                          <a:spcPts val="0"/>
                        </a:spcBef>
                        <a:buNone/>
                      </a:pPr>
                      <a:r>
                        <a:rPr lang="en">
                          <a:latin typeface="Open Sans"/>
                          <a:ea typeface="Open Sans"/>
                          <a:cs typeface="Open Sans"/>
                          <a:sym typeface="Open Sans"/>
                        </a:rPr>
                        <a:t>10</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6</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dirty="0">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Majority Structure</a:t>
                      </a:r>
                      <a:endParaRPr dirty="0">
                        <a:latin typeface="Open Sans"/>
                        <a:ea typeface="Open Sans"/>
                        <a:cs typeface="Open Sans"/>
                        <a:sym typeface="Open Sans"/>
                      </a:endParaRPr>
                    </a:p>
                  </a:txBody>
                  <a:tcPr marL="91425" marR="91425" marT="91425" marB="91425"/>
                </a:tc>
                <a:extLst>
                  <a:ext uri="{0D108BD9-81ED-4DB2-BD59-A6C34878D82A}">
                    <a16:rowId xmlns="" xmlns:a16="http://schemas.microsoft.com/office/drawing/2014/main" val="10003"/>
                  </a:ext>
                </a:extLst>
              </a:tr>
            </a:tbl>
          </a:graphicData>
        </a:graphic>
      </p:graphicFrame>
      <p:pic>
        <p:nvPicPr>
          <p:cNvPr id="24" name="Shape 530">
            <a:extLst>
              <a:ext uri="{FF2B5EF4-FFF2-40B4-BE49-F238E27FC236}">
                <a16:creationId xmlns="" xmlns:a16="http://schemas.microsoft.com/office/drawing/2014/main"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 xmlns:a16="http://schemas.microsoft.com/office/drawing/2014/main"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 xmlns:a16="http://schemas.microsoft.com/office/drawing/2014/main"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7" name="Shape 533">
            <a:extLst>
              <a:ext uri="{FF2B5EF4-FFF2-40B4-BE49-F238E27FC236}">
                <a16:creationId xmlns="" xmlns:a16="http://schemas.microsoft.com/office/drawing/2014/main" id="{3F458E50-E393-4102-8695-68AD92F5FD82}"/>
              </a:ext>
            </a:extLst>
          </p:cNvPr>
          <p:cNvPicPr preferRelativeResize="0"/>
          <p:nvPr/>
        </p:nvPicPr>
        <p:blipFill>
          <a:blip r:embed="rId4">
            <a:alphaModFix/>
          </a:blip>
          <a:stretch>
            <a:fillRect/>
          </a:stretch>
        </p:blipFill>
        <p:spPr>
          <a:xfrm>
            <a:off x="7507325" y="3517926"/>
            <a:ext cx="200025" cy="219075"/>
          </a:xfrm>
          <a:prstGeom prst="rect">
            <a:avLst/>
          </a:prstGeom>
          <a:noFill/>
          <a:ln>
            <a:noFill/>
          </a:ln>
        </p:spPr>
      </p:pic>
      <p:pic>
        <p:nvPicPr>
          <p:cNvPr id="28" name="Shape 534">
            <a:extLst>
              <a:ext uri="{FF2B5EF4-FFF2-40B4-BE49-F238E27FC236}">
                <a16:creationId xmlns="" xmlns:a16="http://schemas.microsoft.com/office/drawing/2014/main"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 xmlns:a16="http://schemas.microsoft.com/office/drawing/2014/main"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3284613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A binary relationship between carat and price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8" name="Picture 7"/>
          <p:cNvPicPr>
            <a:picLocks noChangeAspect="1"/>
          </p:cNvPicPr>
          <p:nvPr/>
        </p:nvPicPr>
        <p:blipFill>
          <a:blip r:embed="rId2"/>
          <a:stretch>
            <a:fillRect/>
          </a:stretch>
        </p:blipFill>
        <p:spPr>
          <a:xfrm>
            <a:off x="1825986" y="1690891"/>
            <a:ext cx="5492029" cy="3095422"/>
          </a:xfrm>
          <a:prstGeom prst="rect">
            <a:avLst/>
          </a:prstGeom>
        </p:spPr>
      </p:pic>
      <p:sp>
        <p:nvSpPr>
          <p:cNvPr id="9" name="TextBox 8"/>
          <p:cNvSpPr txBox="1"/>
          <p:nvPr/>
        </p:nvSpPr>
        <p:spPr>
          <a:xfrm>
            <a:off x="2995767" y="1328738"/>
            <a:ext cx="3152466" cy="369332"/>
          </a:xfrm>
          <a:prstGeom prst="rect">
            <a:avLst/>
          </a:prstGeom>
          <a:noFill/>
        </p:spPr>
        <p:txBody>
          <a:bodyPr wrap="none" rtlCol="0">
            <a:spAutoFit/>
          </a:bodyPr>
          <a:lstStyle/>
          <a:p>
            <a:r>
              <a:rPr lang="en-US" dirty="0" smtClean="0"/>
              <a:t>Diamonds above of below $11K</a:t>
            </a:r>
            <a:endParaRPr lang="en-US" dirty="0"/>
          </a:p>
        </p:txBody>
      </p:sp>
    </p:spTree>
    <p:extLst>
      <p:ext uri="{BB962C8B-B14F-4D97-AF65-F5344CB8AC3E}">
        <p14:creationId xmlns:p14="http://schemas.microsoft.com/office/powerpoint/2010/main" val="30145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Choosing k</a:t>
            </a:r>
          </a:p>
        </p:txBody>
      </p:sp>
      <p:sp>
        <p:nvSpPr>
          <p:cNvPr id="10243" name="Content Placeholder 2"/>
          <p:cNvSpPr>
            <a:spLocks noGrp="1"/>
          </p:cNvSpPr>
          <p:nvPr>
            <p:ph sz="quarter" idx="1"/>
          </p:nvPr>
        </p:nvSpPr>
        <p:spPr>
          <a:xfrm>
            <a:off x="628650" y="1111347"/>
            <a:ext cx="7886700" cy="2241453"/>
          </a:xfrm>
        </p:spPr>
        <p:txBody>
          <a:bodyPr>
            <a:normAutofit lnSpcReduction="10000"/>
          </a:bodyPr>
          <a:lstStyle/>
          <a:p>
            <a:pPr marL="117475" indent="-117475">
              <a:defRPr/>
            </a:pPr>
            <a:r>
              <a:rPr lang="en-US" sz="2000" i="1" dirty="0"/>
              <a:t>K</a:t>
            </a:r>
            <a:r>
              <a:rPr lang="en-US" sz="2000" dirty="0"/>
              <a:t> is the number of nearby neighbors to be used to classify the new record</a:t>
            </a:r>
          </a:p>
          <a:p>
            <a:pPr marL="460375" lvl="3" indent="-117475">
              <a:defRPr/>
            </a:pPr>
            <a:r>
              <a:rPr lang="en-US" sz="1800" i="1" dirty="0"/>
              <a:t>K</a:t>
            </a:r>
            <a:r>
              <a:rPr lang="en-US" sz="1800" dirty="0"/>
              <a:t>=1 means use the single nearest record</a:t>
            </a:r>
          </a:p>
          <a:p>
            <a:pPr marL="460375" lvl="3" indent="-117475">
              <a:defRPr/>
            </a:pPr>
            <a:r>
              <a:rPr lang="en-US" sz="1800" i="1" dirty="0"/>
              <a:t>K</a:t>
            </a:r>
            <a:r>
              <a:rPr lang="en-US" sz="1800" dirty="0"/>
              <a:t>=5 means use the 5 nearest </a:t>
            </a:r>
            <a:r>
              <a:rPr lang="en-US" sz="1800" dirty="0" smtClean="0"/>
              <a:t>records all have a “vote”</a:t>
            </a:r>
            <a:endParaRPr lang="en-US" sz="1800" dirty="0"/>
          </a:p>
          <a:p>
            <a:pPr marL="117475" indent="-117475">
              <a:defRPr/>
            </a:pPr>
            <a:r>
              <a:rPr lang="en-US" sz="2000" dirty="0"/>
              <a:t>Typically choose that value of </a:t>
            </a:r>
            <a:r>
              <a:rPr lang="en-US" sz="2000" i="1" dirty="0"/>
              <a:t>k</a:t>
            </a:r>
            <a:r>
              <a:rPr lang="en-US" sz="2000" dirty="0"/>
              <a:t> which has lowest error rate in validation data</a:t>
            </a:r>
          </a:p>
          <a:p>
            <a:pPr marL="117475" indent="-117475">
              <a:defRPr/>
            </a:pPr>
            <a:r>
              <a:rPr lang="en-US" sz="2000" dirty="0"/>
              <a:t>Use odd numbers to avoid ties</a:t>
            </a:r>
          </a:p>
          <a:p>
            <a:pPr eaLnBrk="1" hangingPunct="1">
              <a:buFont typeface="Wingdings 2" pitchFamily="18" charset="2"/>
              <a:buNone/>
              <a:defRPr/>
            </a:pPr>
            <a:endParaRPr lang="en-US" sz="2000" dirty="0"/>
          </a:p>
        </p:txBody>
      </p:sp>
      <p:graphicFrame>
        <p:nvGraphicFramePr>
          <p:cNvPr id="3" name="Table 2">
            <a:extLst>
              <a:ext uri="{FF2B5EF4-FFF2-40B4-BE49-F238E27FC236}">
                <a16:creationId xmlns="" xmlns:a16="http://schemas.microsoft.com/office/drawing/2014/main" id="{9E32047E-66AC-41CC-AF1C-7846156E855B}"/>
              </a:ext>
            </a:extLst>
          </p:cNvPr>
          <p:cNvGraphicFramePr>
            <a:graphicFrameLocks noGrp="1"/>
          </p:cNvGraphicFramePr>
          <p:nvPr>
            <p:extLst/>
          </p:nvPr>
        </p:nvGraphicFramePr>
        <p:xfrm>
          <a:off x="381000" y="4015736"/>
          <a:ext cx="8534400" cy="2250440"/>
        </p:xfrm>
        <a:graphic>
          <a:graphicData uri="http://schemas.openxmlformats.org/drawingml/2006/table">
            <a:tbl>
              <a:tblPr firstRow="1" bandRow="1">
                <a:tableStyleId>{93296810-A885-4BE3-A3E7-6D5BEEA58F35}</a:tableStyleId>
              </a:tblPr>
              <a:tblGrid>
                <a:gridCol w="504334">
                  <a:extLst>
                    <a:ext uri="{9D8B030D-6E8A-4147-A177-3AD203B41FA5}">
                      <a16:colId xmlns="" xmlns:a16="http://schemas.microsoft.com/office/drawing/2014/main" val="1241395918"/>
                    </a:ext>
                  </a:extLst>
                </a:gridCol>
                <a:gridCol w="8030066">
                  <a:extLst>
                    <a:ext uri="{9D8B030D-6E8A-4147-A177-3AD203B41FA5}">
                      <a16:colId xmlns="" xmlns:a16="http://schemas.microsoft.com/office/drawing/2014/main" val="397509200"/>
                    </a:ext>
                  </a:extLst>
                </a:gridCol>
              </a:tblGrid>
              <a:tr h="370840">
                <a:tc>
                  <a:txBody>
                    <a:bodyPr/>
                    <a:lstStyle/>
                    <a:p>
                      <a:r>
                        <a:rPr lang="en-US" dirty="0"/>
                        <a:t>K=</a:t>
                      </a:r>
                    </a:p>
                  </a:txBody>
                  <a:tcPr/>
                </a:tc>
                <a:tc>
                  <a:txBody>
                    <a:bodyPr/>
                    <a:lstStyle/>
                    <a:p>
                      <a:r>
                        <a:rPr lang="en-US" dirty="0"/>
                        <a:t>Possible Outcomes</a:t>
                      </a:r>
                    </a:p>
                  </a:txBody>
                  <a:tcPr/>
                </a:tc>
                <a:extLst>
                  <a:ext uri="{0D108BD9-81ED-4DB2-BD59-A6C34878D82A}">
                    <a16:rowId xmlns="" xmlns:a16="http://schemas.microsoft.com/office/drawing/2014/main" val="2835090960"/>
                  </a:ext>
                </a:extLst>
              </a:tr>
              <a:tr h="370840">
                <a:tc>
                  <a:txBody>
                    <a:bodyPr/>
                    <a:lstStyle/>
                    <a:p>
                      <a:r>
                        <a:rPr lang="en-US" dirty="0"/>
                        <a:t>1</a:t>
                      </a:r>
                    </a:p>
                  </a:txBody>
                  <a:tcPr/>
                </a:tc>
                <a:tc>
                  <a:txBody>
                    <a:bodyPr/>
                    <a:lstStyle/>
                    <a:p>
                      <a:r>
                        <a:rPr lang="en-US" dirty="0"/>
                        <a:t>Nearest neighbor is class A so 100% therefore class B probability is 0%</a:t>
                      </a:r>
                    </a:p>
                  </a:txBody>
                  <a:tcPr/>
                </a:tc>
                <a:extLst>
                  <a:ext uri="{0D108BD9-81ED-4DB2-BD59-A6C34878D82A}">
                    <a16:rowId xmlns="" xmlns:a16="http://schemas.microsoft.com/office/drawing/2014/main" val="3124344747"/>
                  </a:ext>
                </a:extLst>
              </a:tr>
              <a:tr h="370840">
                <a:tc>
                  <a:txBody>
                    <a:bodyPr/>
                    <a:lstStyle/>
                    <a:p>
                      <a:r>
                        <a:rPr lang="en-US" dirty="0">
                          <a:solidFill>
                            <a:srgbClr val="FF0000"/>
                          </a:solidFill>
                        </a:rPr>
                        <a:t>2</a:t>
                      </a:r>
                    </a:p>
                  </a:txBody>
                  <a:tcPr/>
                </a:tc>
                <a:tc>
                  <a:txBody>
                    <a:bodyPr/>
                    <a:lstStyle/>
                    <a:p>
                      <a:r>
                        <a:rPr lang="en-US" dirty="0">
                          <a:solidFill>
                            <a:srgbClr val="FF0000"/>
                          </a:solidFill>
                        </a:rPr>
                        <a:t>Nearest 2 neighbors agree class A so 100%, or all neighbors are class B so 0% or neighbors are split so outcome is 50%</a:t>
                      </a:r>
                    </a:p>
                  </a:txBody>
                  <a:tcPr/>
                </a:tc>
                <a:extLst>
                  <a:ext uri="{0D108BD9-81ED-4DB2-BD59-A6C34878D82A}">
                    <a16:rowId xmlns="" xmlns:a16="http://schemas.microsoft.com/office/drawing/2014/main" val="1803667389"/>
                  </a:ext>
                </a:extLst>
              </a:tr>
              <a:tr h="370840">
                <a:tc>
                  <a:txBody>
                    <a:bodyPr/>
                    <a:lstStyle/>
                    <a:p>
                      <a:r>
                        <a:rPr lang="en-US" dirty="0"/>
                        <a:t>3</a:t>
                      </a:r>
                    </a:p>
                  </a:txBody>
                  <a:tcPr/>
                </a:tc>
                <a:tc>
                  <a:txBody>
                    <a:bodyPr/>
                    <a:lstStyle/>
                    <a:p>
                      <a:r>
                        <a:rPr lang="en-US" dirty="0"/>
                        <a:t>Nearest 3 neighbors agree class A so 100%, or all neighbors are class B so 0%, or they split 33% or 66%.  With a cutoff of 50% you can still make a classification.</a:t>
                      </a:r>
                    </a:p>
                  </a:txBody>
                  <a:tcPr/>
                </a:tc>
                <a:extLst>
                  <a:ext uri="{0D108BD9-81ED-4DB2-BD59-A6C34878D82A}">
                    <a16:rowId xmlns="" xmlns:a16="http://schemas.microsoft.com/office/drawing/2014/main" val="2408047993"/>
                  </a:ext>
                </a:extLst>
              </a:tr>
              <a:tr h="370840">
                <a:tc>
                  <a:txBody>
                    <a:bodyPr/>
                    <a:lstStyle/>
                    <a:p>
                      <a:r>
                        <a:rPr lang="en-US" dirty="0">
                          <a:solidFill>
                            <a:srgbClr val="FF0000"/>
                          </a:solidFill>
                        </a:rPr>
                        <a:t>4</a:t>
                      </a:r>
                    </a:p>
                  </a:txBody>
                  <a:tcPr/>
                </a:tc>
                <a:tc>
                  <a:txBody>
                    <a:bodyPr/>
                    <a:lstStyle/>
                    <a:p>
                      <a:r>
                        <a:rPr lang="en-US" dirty="0">
                          <a:solidFill>
                            <a:srgbClr val="FF0000"/>
                          </a:solidFill>
                        </a:rPr>
                        <a:t>Nearest 4 neighbors agree class A so 100%, all neighbors are class B so 0%, or they split 25%, 50% or 75%.  Cases of 50% probability are troublesome to determine same as K = 2.</a:t>
                      </a:r>
                    </a:p>
                  </a:txBody>
                  <a:tcPr/>
                </a:tc>
                <a:extLst>
                  <a:ext uri="{0D108BD9-81ED-4DB2-BD59-A6C34878D82A}">
                    <a16:rowId xmlns="" xmlns:a16="http://schemas.microsoft.com/office/drawing/2014/main" val="1442038562"/>
                  </a:ext>
                </a:extLst>
              </a:tr>
            </a:tbl>
          </a:graphicData>
        </a:graphic>
      </p:graphicFrame>
      <p:sp>
        <p:nvSpPr>
          <p:cNvPr id="2" name="TextBox 1">
            <a:extLst>
              <a:ext uri="{FF2B5EF4-FFF2-40B4-BE49-F238E27FC236}">
                <a16:creationId xmlns="" xmlns:a16="http://schemas.microsoft.com/office/drawing/2014/main" id="{6BA81D61-44FC-4BCE-9862-4057993CEBC9}"/>
              </a:ext>
            </a:extLst>
          </p:cNvPr>
          <p:cNvSpPr txBox="1"/>
          <p:nvPr/>
        </p:nvSpPr>
        <p:spPr>
          <a:xfrm>
            <a:off x="381000" y="3583390"/>
            <a:ext cx="8505825" cy="369332"/>
          </a:xfrm>
          <a:prstGeom prst="rect">
            <a:avLst/>
          </a:prstGeom>
          <a:solidFill>
            <a:schemeClr val="accent4"/>
          </a:solidFill>
        </p:spPr>
        <p:txBody>
          <a:bodyPr wrap="square" rtlCol="0">
            <a:spAutoFit/>
          </a:bodyPr>
          <a:lstStyle/>
          <a:p>
            <a:r>
              <a:rPr lang="en-US" dirty="0">
                <a:solidFill>
                  <a:schemeClr val="bg1"/>
                </a:solidFill>
              </a:rPr>
              <a:t>Let’s predict the probability of “Class A”</a:t>
            </a:r>
          </a:p>
        </p:txBody>
      </p:sp>
      <p:sp>
        <p:nvSpPr>
          <p:cNvPr id="6" name="Date Placeholder 3">
            <a:extLst>
              <a:ext uri="{FF2B5EF4-FFF2-40B4-BE49-F238E27FC236}">
                <a16:creationId xmlns="" xmlns:a16="http://schemas.microsoft.com/office/drawing/2014/main"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7/19/2018</a:t>
            </a:fld>
            <a:endParaRPr lang="en-US"/>
          </a:p>
        </p:txBody>
      </p:sp>
      <p:sp>
        <p:nvSpPr>
          <p:cNvPr id="7" name="Slide Number Placeholder 4">
            <a:extLst>
              <a:ext uri="{FF2B5EF4-FFF2-40B4-BE49-F238E27FC236}">
                <a16:creationId xmlns="" xmlns:a16="http://schemas.microsoft.com/office/drawing/2014/main" id="{A46ACE7D-882D-448A-8D8E-544494B44B9F}"/>
              </a:ext>
            </a:extLst>
          </p:cNvPr>
          <p:cNvSpPr>
            <a:spLocks noGrp="1"/>
          </p:cNvSpPr>
          <p:nvPr>
            <p:ph type="sldNum" sz="quarter" idx="12"/>
          </p:nvPr>
        </p:nvSpPr>
        <p:spPr>
          <a:xfrm>
            <a:off x="6457950" y="6356351"/>
            <a:ext cx="857250" cy="365125"/>
          </a:xfrm>
        </p:spPr>
        <p:txBody>
          <a:bodyPr/>
          <a:lstStyle/>
          <a:p>
            <a:r>
              <a:rPr lang="en-US" dirty="0" smtClean="0"/>
              <a:t>9</a:t>
            </a:r>
            <a:endParaRPr lang="en-US" dirty="0"/>
          </a:p>
        </p:txBody>
      </p:sp>
      <p:sp>
        <p:nvSpPr>
          <p:cNvPr id="8" name="Footer Placeholder 5">
            <a:extLst>
              <a:ext uri="{FF2B5EF4-FFF2-40B4-BE49-F238E27FC236}">
                <a16:creationId xmlns="" xmlns:a16="http://schemas.microsoft.com/office/drawing/2014/main"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93347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1E15C3F-58F5-44F0-94CD-A4894D61694C}"/>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54468DB3-E0A8-4DE5-A21A-2E22EA782BFD}"/>
              </a:ext>
            </a:extLst>
          </p:cNvPr>
          <p:cNvSpPr>
            <a:spLocks noGrp="1"/>
          </p:cNvSpPr>
          <p:nvPr>
            <p:ph type="title"/>
          </p:nvPr>
        </p:nvSpPr>
        <p:spPr/>
        <p:txBody>
          <a:bodyPr/>
          <a:lstStyle/>
          <a:p>
            <a:r>
              <a:rPr lang="en-US" dirty="0"/>
              <a:t>Open 1_normalization </a:t>
            </a:r>
            <a:r>
              <a:rPr lang="en-US" dirty="0" err="1" smtClean="0"/>
              <a:t>example_REVISED.R</a:t>
            </a:r>
            <a:endParaRPr lang="en-US" dirty="0"/>
          </a:p>
        </p:txBody>
      </p:sp>
      <p:sp>
        <p:nvSpPr>
          <p:cNvPr id="4" name="Slide Number Placeholder 3">
            <a:extLst>
              <a:ext uri="{FF2B5EF4-FFF2-40B4-BE49-F238E27FC236}">
                <a16:creationId xmlns="" xmlns:a16="http://schemas.microsoft.com/office/drawing/2014/main" id="{21687115-222F-4671-A705-2763D6ECA1B4}"/>
              </a:ext>
            </a:extLst>
          </p:cNvPr>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a:extLst>
              <a:ext uri="{FF2B5EF4-FFF2-40B4-BE49-F238E27FC236}">
                <a16:creationId xmlns="" xmlns:a16="http://schemas.microsoft.com/office/drawing/2014/main" id="{D5F6CDC7-E2AE-4B8F-A588-BD32F94CEB8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 xmlns:a16="http://schemas.microsoft.com/office/drawing/2014/main" id="{EBCFC446-7715-4C5C-BF40-42415E2F981C}"/>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This script will show you how R “scales” and “centers” data to be on the same magnitude.</a:t>
            </a:r>
          </a:p>
        </p:txBody>
      </p:sp>
    </p:spTree>
    <p:extLst>
      <p:ext uri="{BB962C8B-B14F-4D97-AF65-F5344CB8AC3E}">
        <p14:creationId xmlns:p14="http://schemas.microsoft.com/office/powerpoint/2010/main" val="223380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Date Placeholder 4"/>
          <p:cNvSpPr>
            <a:spLocks noGrp="1"/>
          </p:cNvSpPr>
          <p:nvPr>
            <p:ph type="dt" sz="half" idx="10"/>
          </p:nvPr>
        </p:nvSpPr>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32</a:t>
            </a:fld>
            <a:endParaRPr lang="en-US"/>
          </a:p>
        </p:txBody>
      </p:sp>
      <p:graphicFrame>
        <p:nvGraphicFramePr>
          <p:cNvPr id="8" name="Content Placeholder 3"/>
          <p:cNvGraphicFramePr>
            <a:graphicFrameLocks/>
          </p:cNvGraphicFramePr>
          <p:nvPr>
            <p:extLst/>
          </p:nvPr>
        </p:nvGraphicFramePr>
        <p:xfrm>
          <a:off x="614363" y="1111250"/>
          <a:ext cx="7915275" cy="27736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K Nearest Neighbor - explanation</a:t>
                      </a: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 xmlns:a16="http://schemas.microsoft.com/office/drawing/2014/main" val="1000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tr>
            </a:tbl>
          </a:graphicData>
        </a:graphic>
      </p:graphicFrame>
    </p:spTree>
    <p:extLst>
      <p:ext uri="{BB962C8B-B14F-4D97-AF65-F5344CB8AC3E}">
        <p14:creationId xmlns:p14="http://schemas.microsoft.com/office/powerpoint/2010/main" val="2152983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46C5DB8-6BAA-4D96-B044-CEB88326880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6BF3FEAB-1312-42B1-B3F7-B81D1EA2C9DE}"/>
              </a:ext>
            </a:extLst>
          </p:cNvPr>
          <p:cNvSpPr>
            <a:spLocks noGrp="1"/>
          </p:cNvSpPr>
          <p:nvPr>
            <p:ph type="title"/>
          </p:nvPr>
        </p:nvSpPr>
        <p:spPr/>
        <p:txBody>
          <a:bodyPr/>
          <a:lstStyle/>
          <a:p>
            <a:r>
              <a:rPr lang="en-US" dirty="0"/>
              <a:t>Classifying Absenteeism at Work</a:t>
            </a:r>
          </a:p>
        </p:txBody>
      </p:sp>
      <p:sp>
        <p:nvSpPr>
          <p:cNvPr id="4" name="Slide Number Placeholder 3">
            <a:extLst>
              <a:ext uri="{FF2B5EF4-FFF2-40B4-BE49-F238E27FC236}">
                <a16:creationId xmlns="" xmlns:a16="http://schemas.microsoft.com/office/drawing/2014/main" id="{F4C8D044-A161-430B-BC37-7FAF1692D318}"/>
              </a:ext>
            </a:extLst>
          </p:cNvPr>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a:extLst>
              <a:ext uri="{FF2B5EF4-FFF2-40B4-BE49-F238E27FC236}">
                <a16:creationId xmlns="" xmlns:a16="http://schemas.microsoft.com/office/drawing/2014/main" id="{EB969719-3B87-479E-ABA2-3B64F7E10C67}"/>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 xmlns:a16="http://schemas.microsoft.com/office/drawing/2014/main" id="{E705158C-4516-47D1-BEB7-3E99071CE939}"/>
              </a:ext>
            </a:extLst>
          </p:cNvPr>
          <p:cNvSpPr txBox="1"/>
          <p:nvPr/>
        </p:nvSpPr>
        <p:spPr>
          <a:xfrm>
            <a:off x="304800" y="1676400"/>
            <a:ext cx="4724400" cy="1569660"/>
          </a:xfrm>
          <a:prstGeom prst="rect">
            <a:avLst/>
          </a:prstGeom>
          <a:noFill/>
        </p:spPr>
        <p:txBody>
          <a:bodyPr wrap="square" rtlCol="0">
            <a:spAutoFit/>
          </a:bodyPr>
          <a:lstStyle/>
          <a:p>
            <a:r>
              <a:rPr lang="en-US" sz="1600" dirty="0"/>
              <a:t>Workers that are absent are costly to businesses.</a:t>
            </a:r>
          </a:p>
          <a:p>
            <a:pPr marL="285750" indent="-285750">
              <a:buFont typeface="Arial" panose="020B0604020202020204" pitchFamily="34" charset="0"/>
              <a:buChar char="•"/>
            </a:pPr>
            <a:r>
              <a:rPr lang="en-US" sz="1600" dirty="0"/>
              <a:t>In the US absenteeism is estimated to be $225.8B or $1685 per employee EACH YEAR*</a:t>
            </a:r>
          </a:p>
          <a:p>
            <a:pPr marL="285750" indent="-285750">
              <a:buFont typeface="Arial" panose="020B0604020202020204" pitchFamily="34" charset="0"/>
              <a:buChar char="•"/>
            </a:pPr>
            <a:r>
              <a:rPr lang="en-US" sz="1600" dirty="0"/>
              <a:t>Understanding absenteeism reasons could lead employers to offer new benefits (like in office medical services) to reduce absenteeism</a:t>
            </a:r>
          </a:p>
        </p:txBody>
      </p:sp>
      <p:sp>
        <p:nvSpPr>
          <p:cNvPr id="7" name="TextBox 6">
            <a:extLst>
              <a:ext uri="{FF2B5EF4-FFF2-40B4-BE49-F238E27FC236}">
                <a16:creationId xmlns="" xmlns:a16="http://schemas.microsoft.com/office/drawing/2014/main" id="{83E9107A-B30E-4C7A-9758-CB5141F9D523}"/>
              </a:ext>
            </a:extLst>
          </p:cNvPr>
          <p:cNvSpPr txBox="1"/>
          <p:nvPr/>
        </p:nvSpPr>
        <p:spPr>
          <a:xfrm>
            <a:off x="533400" y="6125519"/>
            <a:ext cx="5240537" cy="230832"/>
          </a:xfrm>
          <a:prstGeom prst="rect">
            <a:avLst/>
          </a:prstGeom>
          <a:noFill/>
        </p:spPr>
        <p:txBody>
          <a:bodyPr wrap="none" rtlCol="0">
            <a:spAutoFit/>
          </a:bodyPr>
          <a:lstStyle/>
          <a:p>
            <a:r>
              <a:rPr lang="en-US" sz="900" i="1" dirty="0"/>
              <a:t>https://www.cdcfoundation.org/pr/2015/worker-illness-and-injury-costs-us-employers-225-billion-annually</a:t>
            </a:r>
          </a:p>
        </p:txBody>
      </p:sp>
      <p:sp>
        <p:nvSpPr>
          <p:cNvPr id="8" name="TextBox 7">
            <a:extLst>
              <a:ext uri="{FF2B5EF4-FFF2-40B4-BE49-F238E27FC236}">
                <a16:creationId xmlns="" xmlns:a16="http://schemas.microsoft.com/office/drawing/2014/main" id="{E5E0B4E2-BF38-49C3-9EF6-AE1B832B10E9}"/>
              </a:ext>
            </a:extLst>
          </p:cNvPr>
          <p:cNvSpPr txBox="1"/>
          <p:nvPr/>
        </p:nvSpPr>
        <p:spPr>
          <a:xfrm>
            <a:off x="304800" y="1295400"/>
            <a:ext cx="1834798" cy="369332"/>
          </a:xfrm>
          <a:prstGeom prst="rect">
            <a:avLst/>
          </a:prstGeom>
          <a:noFill/>
        </p:spPr>
        <p:txBody>
          <a:bodyPr wrap="none" rtlCol="0">
            <a:spAutoFit/>
          </a:bodyPr>
          <a:lstStyle/>
          <a:p>
            <a:r>
              <a:rPr lang="en-US" dirty="0"/>
              <a:t>Business Context:</a:t>
            </a:r>
          </a:p>
        </p:txBody>
      </p:sp>
      <p:sp>
        <p:nvSpPr>
          <p:cNvPr id="9" name="TextBox 8">
            <a:extLst>
              <a:ext uri="{FF2B5EF4-FFF2-40B4-BE49-F238E27FC236}">
                <a16:creationId xmlns="" xmlns:a16="http://schemas.microsoft.com/office/drawing/2014/main" id="{62B3A12E-1F64-4407-8055-1641E0B64AF4}"/>
              </a:ext>
            </a:extLst>
          </p:cNvPr>
          <p:cNvSpPr txBox="1"/>
          <p:nvPr/>
        </p:nvSpPr>
        <p:spPr>
          <a:xfrm>
            <a:off x="304800" y="3381460"/>
            <a:ext cx="2482026" cy="369332"/>
          </a:xfrm>
          <a:prstGeom prst="rect">
            <a:avLst/>
          </a:prstGeom>
          <a:noFill/>
        </p:spPr>
        <p:txBody>
          <a:bodyPr wrap="none" rtlCol="0">
            <a:spAutoFit/>
          </a:bodyPr>
          <a:lstStyle/>
          <a:p>
            <a:r>
              <a:rPr lang="en-US" dirty="0"/>
              <a:t>Dataset Source and Info:</a:t>
            </a:r>
          </a:p>
        </p:txBody>
      </p:sp>
      <p:sp>
        <p:nvSpPr>
          <p:cNvPr id="10" name="TextBox 9">
            <a:extLst>
              <a:ext uri="{FF2B5EF4-FFF2-40B4-BE49-F238E27FC236}">
                <a16:creationId xmlns="" xmlns:a16="http://schemas.microsoft.com/office/drawing/2014/main" id="{44EB77A6-E81F-477D-A6EC-F4B6558CBB0E}"/>
              </a:ext>
            </a:extLst>
          </p:cNvPr>
          <p:cNvSpPr txBox="1"/>
          <p:nvPr/>
        </p:nvSpPr>
        <p:spPr>
          <a:xfrm>
            <a:off x="304800" y="3741801"/>
            <a:ext cx="6153150"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http://archive.ics.uci.edu/ml/datasets/Absenteeism+at+work</a:t>
            </a:r>
          </a:p>
          <a:p>
            <a:pPr marL="285750" indent="-285750">
              <a:buFont typeface="Arial" panose="020B0604020202020204" pitchFamily="34" charset="0"/>
              <a:buChar char="•"/>
            </a:pPr>
            <a:r>
              <a:rPr lang="en-US" sz="1600" dirty="0"/>
              <a:t>The database was created with records of absenteeism at work from July 2007 to July 2010 at a courier company in Brazil.</a:t>
            </a:r>
          </a:p>
          <a:p>
            <a:pPr marL="285750" indent="-285750">
              <a:buFont typeface="Arial" panose="020B0604020202020204" pitchFamily="34" charset="0"/>
              <a:buChar char="•"/>
            </a:pPr>
            <a:r>
              <a:rPr lang="en-US" sz="1600" dirty="0"/>
              <a:t>740 Rows * 21 Attributes</a:t>
            </a:r>
          </a:p>
        </p:txBody>
      </p:sp>
      <p:pic>
        <p:nvPicPr>
          <p:cNvPr id="9220" name="Picture 4" descr="Image result for getting sick meme">
            <a:extLst>
              <a:ext uri="{FF2B5EF4-FFF2-40B4-BE49-F238E27FC236}">
                <a16:creationId xmlns="" xmlns:a16="http://schemas.microsoft.com/office/drawing/2014/main" id="{AB72D5CC-06B7-45D6-B129-D6F2BD5F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937" y="1295400"/>
            <a:ext cx="2919294" cy="24419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 xmlns:a16="http://schemas.microsoft.com/office/drawing/2014/main" id="{BD7AFA24-4C05-4AA4-A729-577E63D53CAF}"/>
              </a:ext>
            </a:extLst>
          </p:cNvPr>
          <p:cNvSpPr txBox="1"/>
          <p:nvPr/>
        </p:nvSpPr>
        <p:spPr>
          <a:xfrm>
            <a:off x="304799" y="5410200"/>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Rather than calculate the probability of an employee being absent or not in the future, our business objective is to classify the reason the employee is missing so we can possibly tailor employee support.</a:t>
            </a:r>
          </a:p>
          <a:p>
            <a:r>
              <a:rPr lang="en-US" i="0" dirty="0"/>
              <a:t>“What is the probability the absent employee is out because of “dental consultation” or “medical consolation”?</a:t>
            </a:r>
          </a:p>
        </p:txBody>
      </p:sp>
    </p:spTree>
    <p:extLst>
      <p:ext uri="{BB962C8B-B14F-4D97-AF65-F5344CB8AC3E}">
        <p14:creationId xmlns:p14="http://schemas.microsoft.com/office/powerpoint/2010/main" val="3335028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BAA1F9C-F1D4-4E88-B44E-B63E7BDD92D9}"/>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3F821B3E-1F9D-4EFA-A94F-D1C2C23F3E0F}"/>
              </a:ext>
            </a:extLst>
          </p:cNvPr>
          <p:cNvSpPr>
            <a:spLocks noGrp="1"/>
          </p:cNvSpPr>
          <p:nvPr>
            <p:ph type="title"/>
          </p:nvPr>
        </p:nvSpPr>
        <p:spPr/>
        <p:txBody>
          <a:bodyPr/>
          <a:lstStyle/>
          <a:p>
            <a:r>
              <a:rPr lang="en-US" dirty="0"/>
              <a:t>Open </a:t>
            </a:r>
            <a:r>
              <a:rPr lang="en-US" dirty="0" err="1"/>
              <a:t>knn</a:t>
            </a:r>
            <a:r>
              <a:rPr lang="en-US" dirty="0"/>
              <a:t> </a:t>
            </a:r>
            <a:r>
              <a:rPr lang="en-US" dirty="0" smtClean="0"/>
              <a:t>example </a:t>
            </a:r>
            <a:r>
              <a:rPr lang="en-US" dirty="0" err="1" smtClean="0"/>
              <a:t>classification.R</a:t>
            </a:r>
            <a:endParaRPr lang="en-US" dirty="0"/>
          </a:p>
        </p:txBody>
      </p:sp>
      <p:sp>
        <p:nvSpPr>
          <p:cNvPr id="4" name="Slide Number Placeholder 3">
            <a:extLst>
              <a:ext uri="{FF2B5EF4-FFF2-40B4-BE49-F238E27FC236}">
                <a16:creationId xmlns="" xmlns:a16="http://schemas.microsoft.com/office/drawing/2014/main" id="{83107EF7-09DB-43F7-8119-B53ED8653881}"/>
              </a:ext>
            </a:extLst>
          </p:cNvPr>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a:extLst>
              <a:ext uri="{FF2B5EF4-FFF2-40B4-BE49-F238E27FC236}">
                <a16:creationId xmlns="" xmlns:a16="http://schemas.microsoft.com/office/drawing/2014/main" id="{54DDFCDE-3172-45D0-9BA7-4067B9FBDD17}"/>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getting sick meme">
            <a:extLst>
              <a:ext uri="{FF2B5EF4-FFF2-40B4-BE49-F238E27FC236}">
                <a16:creationId xmlns="" xmlns:a16="http://schemas.microsoft.com/office/drawing/2014/main" id="{2C68EDC2-9D7C-43A5-988C-A8926B5B4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638" y="1524000"/>
            <a:ext cx="2752725" cy="3451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C305EBB7-B225-4EFF-9206-7B4D33F25DFE}"/>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We will build a KNN model classifying the reasons employees have been absent.  A model like this can help classify new absent employees so we can learn what to offer to mitigate absenteeism costs.</a:t>
            </a:r>
          </a:p>
        </p:txBody>
      </p:sp>
    </p:spTree>
    <p:extLst>
      <p:ext uri="{BB962C8B-B14F-4D97-AF65-F5344CB8AC3E}">
        <p14:creationId xmlns:p14="http://schemas.microsoft.com/office/powerpoint/2010/main" val="2925394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3600" dirty="0"/>
              <a:t>Using K-NN for Prediction (Continuous)</a:t>
            </a:r>
          </a:p>
        </p:txBody>
      </p:sp>
      <p:sp>
        <p:nvSpPr>
          <p:cNvPr id="16387" name="Content Placeholder 2"/>
          <p:cNvSpPr>
            <a:spLocks noGrp="1"/>
          </p:cNvSpPr>
          <p:nvPr>
            <p:ph sz="quarter" idx="1"/>
          </p:nvPr>
        </p:nvSpPr>
        <p:spPr>
          <a:xfrm>
            <a:off x="914400" y="1981200"/>
            <a:ext cx="7772400" cy="3581400"/>
          </a:xfrm>
        </p:spPr>
        <p:txBody>
          <a:bodyPr/>
          <a:lstStyle/>
          <a:p>
            <a:pPr eaLnBrk="1" hangingPunct="1"/>
            <a:r>
              <a:rPr lang="en-US" altLang="en-US"/>
              <a:t>Instead of “majority vote determines class” use average of response values</a:t>
            </a:r>
          </a:p>
          <a:p>
            <a:pPr eaLnBrk="1" hangingPunct="1"/>
            <a:endParaRPr lang="en-US" altLang="en-US"/>
          </a:p>
          <a:p>
            <a:pPr eaLnBrk="1" hangingPunct="1"/>
            <a:r>
              <a:rPr lang="en-US" altLang="en-US"/>
              <a:t>May be a weighted average, weight decreasing with distance</a:t>
            </a:r>
          </a:p>
        </p:txBody>
      </p:sp>
      <p:sp>
        <p:nvSpPr>
          <p:cNvPr id="4" name="TextBox 3">
            <a:extLst>
              <a:ext uri="{FF2B5EF4-FFF2-40B4-BE49-F238E27FC236}">
                <a16:creationId xmlns="" xmlns:a16="http://schemas.microsoft.com/office/drawing/2014/main" id="{0AB72BB1-67AD-4549-A3BC-4F1538755AF5}"/>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has drawbacks but can be used for both prediction and classification so it demonstrates flexibility in that regard.</a:t>
            </a:r>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7" name="Slide Number Placeholder 6"/>
          <p:cNvSpPr>
            <a:spLocks noGrp="1"/>
          </p:cNvSpPr>
          <p:nvPr>
            <p:ph type="sldNum" sz="quarter" idx="12"/>
          </p:nvPr>
        </p:nvSpPr>
        <p:spPr>
          <a:xfrm>
            <a:off x="6457950" y="6356351"/>
            <a:ext cx="857250" cy="365125"/>
          </a:xfrm>
        </p:spPr>
        <p:txBody>
          <a:bodyPr/>
          <a:lstStyle/>
          <a:p>
            <a:r>
              <a:rPr lang="en-US" dirty="0" smtClean="0"/>
              <a:t>32</a:t>
            </a:r>
            <a:endParaRPr lang="en-US" dirty="0"/>
          </a:p>
        </p:txBody>
      </p:sp>
    </p:spTree>
    <p:extLst>
      <p:ext uri="{BB962C8B-B14F-4D97-AF65-F5344CB8AC3E}">
        <p14:creationId xmlns:p14="http://schemas.microsoft.com/office/powerpoint/2010/main" val="1887765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CD30C49-9868-437C-B51A-C9AE65FDDB1B}"/>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10BB56C7-4827-465A-B43A-D4B980928F59}"/>
              </a:ext>
            </a:extLst>
          </p:cNvPr>
          <p:cNvSpPr>
            <a:spLocks noGrp="1"/>
          </p:cNvSpPr>
          <p:nvPr>
            <p:ph type="title"/>
          </p:nvPr>
        </p:nvSpPr>
        <p:spPr/>
        <p:txBody>
          <a:bodyPr/>
          <a:lstStyle/>
          <a:p>
            <a:r>
              <a:rPr lang="en-US" dirty="0"/>
              <a:t>Open </a:t>
            </a:r>
            <a:r>
              <a:rPr lang="en-US" dirty="0" err="1"/>
              <a:t>knn</a:t>
            </a:r>
            <a:r>
              <a:rPr lang="en-US" dirty="0"/>
              <a:t> </a:t>
            </a:r>
            <a:r>
              <a:rPr lang="en-US" dirty="0" smtClean="0"/>
              <a:t>example </a:t>
            </a:r>
            <a:r>
              <a:rPr lang="en-US" dirty="0" err="1" smtClean="0"/>
              <a:t>prediction.R</a:t>
            </a:r>
            <a:endParaRPr lang="en-US" dirty="0"/>
          </a:p>
        </p:txBody>
      </p:sp>
      <p:sp>
        <p:nvSpPr>
          <p:cNvPr id="4" name="Slide Number Placeholder 3">
            <a:extLst>
              <a:ext uri="{FF2B5EF4-FFF2-40B4-BE49-F238E27FC236}">
                <a16:creationId xmlns="" xmlns:a16="http://schemas.microsoft.com/office/drawing/2014/main" id="{E9955B1C-97F2-4BA6-88E6-B874A5864F39}"/>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a:extLst>
              <a:ext uri="{FF2B5EF4-FFF2-40B4-BE49-F238E27FC236}">
                <a16:creationId xmlns="" xmlns:a16="http://schemas.microsoft.com/office/drawing/2014/main" id="{D8ACB0D6-268D-4096-9EA9-CE0EC56531E1}"/>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sick work meme">
            <a:extLst>
              <a:ext uri="{FF2B5EF4-FFF2-40B4-BE49-F238E27FC236}">
                <a16:creationId xmlns="" xmlns:a16="http://schemas.microsoft.com/office/drawing/2014/main" id="{E52643A7-F342-4CDA-BD4F-5B050F153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00" y="1557422"/>
            <a:ext cx="3733800" cy="37431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F887DE2D-0A79-4AC0-A371-23C532522240}"/>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Now let’s predict how much time an absent employee will miss based on their attributes.  The predicted outcome is now  </a:t>
            </a:r>
            <a:r>
              <a:rPr lang="en-US" altLang="en-US" i="0" dirty="0" err="1">
                <a:solidFill>
                  <a:schemeClr val="bg1"/>
                </a:solidFill>
                <a:latin typeface="Lucida Console" panose="020B0609040504020204" pitchFamily="49" charset="0"/>
              </a:rPr>
              <a:t>Absenteeism.time.in.hours</a:t>
            </a:r>
            <a:r>
              <a:rPr lang="en-US" altLang="en-US" i="0" dirty="0">
                <a:solidFill>
                  <a:schemeClr val="bg1"/>
                </a:solidFill>
                <a:latin typeface="Lucida Console" panose="020B0609040504020204" pitchFamily="49" charset="0"/>
              </a:rPr>
              <a:t> </a:t>
            </a:r>
            <a:r>
              <a:rPr lang="en-US" altLang="en-US" i="0" dirty="0"/>
              <a:t>which ranges from 0 to 120hrs.</a:t>
            </a:r>
            <a:r>
              <a:rPr lang="en-US" i="0" dirty="0"/>
              <a:t> </a:t>
            </a:r>
          </a:p>
        </p:txBody>
      </p:sp>
    </p:spTree>
    <p:extLst>
      <p:ext uri="{BB962C8B-B14F-4D97-AF65-F5344CB8AC3E}">
        <p14:creationId xmlns:p14="http://schemas.microsoft.com/office/powerpoint/2010/main" val="2865461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a:t>KNN Summary	</a:t>
            </a:r>
          </a:p>
        </p:txBody>
      </p:sp>
      <p:sp>
        <p:nvSpPr>
          <p:cNvPr id="20483" name="Content Placeholder 2"/>
          <p:cNvSpPr>
            <a:spLocks noGrp="1"/>
          </p:cNvSpPr>
          <p:nvPr>
            <p:ph sz="quarter" idx="1"/>
          </p:nvPr>
        </p:nvSpPr>
        <p:spPr>
          <a:xfrm>
            <a:off x="628650" y="1111347"/>
            <a:ext cx="7886700" cy="3689253"/>
          </a:xfrm>
        </p:spPr>
        <p:txBody>
          <a:bodyPr>
            <a:normAutofit/>
          </a:bodyPr>
          <a:lstStyle/>
          <a:p>
            <a:pPr eaLnBrk="1" hangingPunct="1"/>
            <a:r>
              <a:rPr lang="en-US" altLang="en-US" dirty="0"/>
              <a:t>Simple concept, useful for classification &amp; prediction</a:t>
            </a:r>
          </a:p>
          <a:p>
            <a:pPr lvl="1"/>
            <a:r>
              <a:rPr lang="en-US" altLang="en-US" dirty="0"/>
              <a:t>Classification – majority class of nearest neighbors wins</a:t>
            </a:r>
          </a:p>
          <a:p>
            <a:pPr lvl="1"/>
            <a:r>
              <a:rPr lang="en-US" altLang="en-US" dirty="0"/>
              <a:t>Prediction – average value among nearest neighbors</a:t>
            </a:r>
          </a:p>
          <a:p>
            <a:pPr eaLnBrk="1" hangingPunct="1"/>
            <a:r>
              <a:rPr lang="en-US" altLang="en-US" dirty="0"/>
              <a:t>Find distance between known and unknown records </a:t>
            </a:r>
          </a:p>
          <a:p>
            <a:pPr eaLnBrk="1" hangingPunct="1"/>
            <a:r>
              <a:rPr lang="en-US" altLang="en-US" dirty="0"/>
              <a:t>“Curse of dimensionality” – need to limit # of predictors</a:t>
            </a:r>
          </a:p>
          <a:p>
            <a:pPr eaLnBrk="1" hangingPunct="1"/>
            <a:r>
              <a:rPr lang="en-US" altLang="en-US" dirty="0"/>
              <a:t>Slow to predict new records – non-parametric</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36</a:t>
            </a:r>
            <a:endParaRPr lang="en-US" dirty="0"/>
          </a:p>
        </p:txBody>
      </p:sp>
    </p:spTree>
    <p:extLst>
      <p:ext uri="{BB962C8B-B14F-4D97-AF65-F5344CB8AC3E}">
        <p14:creationId xmlns:p14="http://schemas.microsoft.com/office/powerpoint/2010/main" val="2065302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Date Placeholder 4"/>
          <p:cNvSpPr>
            <a:spLocks noGrp="1"/>
          </p:cNvSpPr>
          <p:nvPr>
            <p:ph type="dt" sz="half" idx="10"/>
          </p:nvPr>
        </p:nvSpPr>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38</a:t>
            </a:fld>
            <a:endParaRPr lang="en-US"/>
          </a:p>
        </p:txBody>
      </p:sp>
      <p:graphicFrame>
        <p:nvGraphicFramePr>
          <p:cNvPr id="8" name="Content Placeholder 3"/>
          <p:cNvGraphicFramePr>
            <a:graphicFrameLocks/>
          </p:cNvGraphicFramePr>
          <p:nvPr>
            <p:extLst/>
          </p:nvPr>
        </p:nvGraphicFramePr>
        <p:xfrm>
          <a:off x="614363" y="1111250"/>
          <a:ext cx="7915275" cy="27736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K Nearest Neighbor - explanation</a:t>
                      </a: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 xmlns:a16="http://schemas.microsoft.com/office/drawing/2014/main" val="1000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tr>
            </a:tbl>
          </a:graphicData>
        </a:graphic>
      </p:graphicFrame>
    </p:spTree>
    <p:extLst>
      <p:ext uri="{BB962C8B-B14F-4D97-AF65-F5344CB8AC3E}">
        <p14:creationId xmlns:p14="http://schemas.microsoft.com/office/powerpoint/2010/main" val="2910837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69694DB3-CEFE-49D5-866E-475F55D5BDF4}"/>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787E2F7D-50B6-43F4-85CC-C9531D3F6175}"/>
              </a:ext>
            </a:extLst>
          </p:cNvPr>
          <p:cNvSpPr>
            <a:spLocks noGrp="1"/>
          </p:cNvSpPr>
          <p:nvPr>
            <p:ph type="title"/>
          </p:nvPr>
        </p:nvSpPr>
        <p:spPr/>
        <p:txBody>
          <a:bodyPr/>
          <a:lstStyle/>
          <a:p>
            <a:r>
              <a:rPr lang="en-US" dirty="0"/>
              <a:t>Decision Trees</a:t>
            </a:r>
          </a:p>
        </p:txBody>
      </p:sp>
      <p:sp>
        <p:nvSpPr>
          <p:cNvPr id="4" name="Slide Number Placeholder 3">
            <a:extLst>
              <a:ext uri="{FF2B5EF4-FFF2-40B4-BE49-F238E27FC236}">
                <a16:creationId xmlns="" xmlns:a16="http://schemas.microsoft.com/office/drawing/2014/main" id="{3E8455AE-BF72-4683-9895-6410B5607130}"/>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a:extLst>
              <a:ext uri="{FF2B5EF4-FFF2-40B4-BE49-F238E27FC236}">
                <a16:creationId xmlns="" xmlns:a16="http://schemas.microsoft.com/office/drawing/2014/main" id="{7D23332A-1DC2-4197-8097-575B2DC6A8A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 xmlns:a16="http://schemas.microsoft.com/office/drawing/2014/main" id="{767B5567-5D4B-4CE6-B81E-9BAD57C4D2C1}"/>
              </a:ext>
            </a:extLst>
          </p:cNvPr>
          <p:cNvSpPr txBox="1"/>
          <p:nvPr/>
        </p:nvSpPr>
        <p:spPr>
          <a:xfrm>
            <a:off x="250369" y="1676400"/>
            <a:ext cx="874123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By observing the data and splitting it into sections, rules are created for either prediction or classification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Mimics a subject matter expert…pre data mining days.</a:t>
            </a:r>
          </a:p>
          <a:p>
            <a:pPr marL="742950" lvl="1" indent="-285750">
              <a:buFont typeface="Arial" panose="020B0604020202020204" pitchFamily="34" charset="0"/>
              <a:buChar char="•"/>
            </a:pPr>
            <a:r>
              <a:rPr lang="en-US" dirty="0"/>
              <a:t>Before data mining, an experienced marketing  bank manager may have said “let’s call our </a:t>
            </a:r>
            <a:r>
              <a:rPr lang="en-US" i="1" dirty="0"/>
              <a:t>married</a:t>
            </a:r>
            <a:r>
              <a:rPr lang="en-US" dirty="0"/>
              <a:t> customers </a:t>
            </a:r>
            <a:r>
              <a:rPr lang="en-US" i="1" dirty="0"/>
              <a:t>over 25 </a:t>
            </a:r>
            <a:r>
              <a:rPr lang="en-US" dirty="0"/>
              <a:t>that have at </a:t>
            </a:r>
            <a:r>
              <a:rPr lang="en-US" i="1" dirty="0"/>
              <a:t>least a college education </a:t>
            </a:r>
            <a:r>
              <a:rPr lang="en-US" dirty="0"/>
              <a:t>to see if they want another loan.”  </a:t>
            </a:r>
            <a:br>
              <a:rPr lang="en-US" dirty="0"/>
            </a:br>
            <a:endParaRPr lang="en-US" dirty="0"/>
          </a:p>
        </p:txBody>
      </p:sp>
    </p:spTree>
    <p:extLst>
      <p:ext uri="{BB962C8B-B14F-4D97-AF65-F5344CB8AC3E}">
        <p14:creationId xmlns:p14="http://schemas.microsoft.com/office/powerpoint/2010/main" val="2239418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6" name="Picture 5"/>
          <p:cNvPicPr>
            <a:picLocks noChangeAspect="1"/>
          </p:cNvPicPr>
          <p:nvPr/>
        </p:nvPicPr>
        <p:blipFill>
          <a:blip r:embed="rId2"/>
          <a:stretch>
            <a:fillRect/>
          </a:stretch>
        </p:blipFill>
        <p:spPr>
          <a:xfrm>
            <a:off x="1838325" y="3442093"/>
            <a:ext cx="4662488" cy="2696770"/>
          </a:xfrm>
          <a:prstGeom prst="rect">
            <a:avLst/>
          </a:prstGeom>
        </p:spPr>
      </p:pic>
      <p:pic>
        <p:nvPicPr>
          <p:cNvPr id="8" name="Picture 2" descr="Image result for log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748" y="1155044"/>
            <a:ext cx="1121561" cy="7306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14551" y="1300163"/>
            <a:ext cx="3720314" cy="369332"/>
          </a:xfrm>
          <a:prstGeom prst="rect">
            <a:avLst/>
          </a:prstGeom>
          <a:noFill/>
        </p:spPr>
        <p:txBody>
          <a:bodyPr wrap="none" rtlCol="0">
            <a:spAutoFit/>
          </a:bodyPr>
          <a:lstStyle/>
          <a:p>
            <a:r>
              <a:rPr lang="en-US" dirty="0" smtClean="0"/>
              <a:t>Price Above $11K = Beta + Beta*Carat</a:t>
            </a:r>
            <a:endParaRPr lang="en-US" dirty="0"/>
          </a:p>
        </p:txBody>
      </p:sp>
      <p:sp>
        <p:nvSpPr>
          <p:cNvPr id="10" name="TextBox 9"/>
          <p:cNvSpPr txBox="1"/>
          <p:nvPr/>
        </p:nvSpPr>
        <p:spPr>
          <a:xfrm>
            <a:off x="457200" y="1271583"/>
            <a:ext cx="412292" cy="369332"/>
          </a:xfrm>
          <a:prstGeom prst="rect">
            <a:avLst/>
          </a:prstGeom>
          <a:noFill/>
        </p:spPr>
        <p:txBody>
          <a:bodyPr wrap="none" rtlCol="0">
            <a:spAutoFit/>
          </a:bodyPr>
          <a:lstStyle/>
          <a:p>
            <a:r>
              <a:rPr lang="en-US" dirty="0" smtClean="0"/>
              <a:t>1. </a:t>
            </a:r>
            <a:endParaRPr lang="en-US" dirty="0"/>
          </a:p>
        </p:txBody>
      </p:sp>
      <p:sp>
        <p:nvSpPr>
          <p:cNvPr id="11" name="TextBox 10"/>
          <p:cNvSpPr txBox="1"/>
          <p:nvPr/>
        </p:nvSpPr>
        <p:spPr>
          <a:xfrm>
            <a:off x="457201" y="2057400"/>
            <a:ext cx="6644768" cy="369332"/>
          </a:xfrm>
          <a:prstGeom prst="rect">
            <a:avLst/>
          </a:prstGeom>
          <a:noFill/>
        </p:spPr>
        <p:txBody>
          <a:bodyPr wrap="none" rtlCol="0">
            <a:spAutoFit/>
          </a:bodyPr>
          <a:lstStyle/>
          <a:p>
            <a:r>
              <a:rPr lang="en-US" dirty="0" smtClean="0"/>
              <a:t>2. Convert to probability with logistic response function (</a:t>
            </a:r>
            <a:r>
              <a:rPr lang="en-US" dirty="0" err="1" smtClean="0"/>
              <a:t>e^l</a:t>
            </a:r>
            <a:r>
              <a:rPr lang="en-US" dirty="0" smtClean="0"/>
              <a:t> / (1+e^l)</a:t>
            </a:r>
            <a:endParaRPr lang="en-US" dirty="0"/>
          </a:p>
        </p:txBody>
      </p:sp>
      <p:sp>
        <p:nvSpPr>
          <p:cNvPr id="12" name="TextBox 11"/>
          <p:cNvSpPr txBox="1"/>
          <p:nvPr/>
        </p:nvSpPr>
        <p:spPr>
          <a:xfrm>
            <a:off x="457200" y="2857500"/>
            <a:ext cx="7195496" cy="369332"/>
          </a:xfrm>
          <a:prstGeom prst="rect">
            <a:avLst/>
          </a:prstGeom>
          <a:noFill/>
        </p:spPr>
        <p:txBody>
          <a:bodyPr wrap="none" rtlCol="0">
            <a:spAutoFit/>
          </a:bodyPr>
          <a:lstStyle/>
          <a:p>
            <a:r>
              <a:rPr lang="en-US" dirty="0" smtClean="0"/>
              <a:t>3. The probabilities are more intuitive than the log-odds from the equation.</a:t>
            </a:r>
            <a:endParaRPr lang="en-US" dirty="0"/>
          </a:p>
        </p:txBody>
      </p:sp>
    </p:spTree>
    <p:extLst>
      <p:ext uri="{BB962C8B-B14F-4D97-AF65-F5344CB8AC3E}">
        <p14:creationId xmlns:p14="http://schemas.microsoft.com/office/powerpoint/2010/main" val="3382246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t>Key Ideas </a:t>
            </a:r>
          </a:p>
        </p:txBody>
      </p:sp>
      <p:sp>
        <p:nvSpPr>
          <p:cNvPr id="11267" name="Content Placeholder 2"/>
          <p:cNvSpPr>
            <a:spLocks noGrp="1"/>
          </p:cNvSpPr>
          <p:nvPr>
            <p:ph sz="quarter" idx="1"/>
          </p:nvPr>
        </p:nvSpPr>
        <p:spPr>
          <a:xfrm>
            <a:off x="914400" y="1752600"/>
            <a:ext cx="7772400" cy="4267200"/>
          </a:xfrm>
        </p:spPr>
        <p:txBody>
          <a:bodyPr/>
          <a:lstStyle/>
          <a:p>
            <a:pPr marL="0" indent="0" eaLnBrk="1" hangingPunct="1">
              <a:buFont typeface="Wingdings 2" pitchFamily="18" charset="2"/>
              <a:buNone/>
            </a:pPr>
            <a:r>
              <a:rPr lang="en-US" altLang="en-US" sz="2800" b="1" dirty="0"/>
              <a:t>Recursive partitioning</a:t>
            </a:r>
            <a:r>
              <a:rPr lang="en-US" altLang="en-US" b="1" dirty="0"/>
              <a:t>: </a:t>
            </a:r>
            <a:r>
              <a:rPr lang="en-US" altLang="en-US" sz="2800" dirty="0"/>
              <a:t>Repeatedly split the records into two sections so as to achieve maximum homogeneity of outcome within each new section</a:t>
            </a:r>
          </a:p>
          <a:p>
            <a:pPr marL="0" indent="0" eaLnBrk="1" hangingPunct="1"/>
            <a:endParaRPr lang="en-US" altLang="en-US" dirty="0"/>
          </a:p>
          <a:p>
            <a:pPr marL="0" indent="0" eaLnBrk="1" hangingPunct="1">
              <a:buFont typeface="Wingdings 2" pitchFamily="18" charset="2"/>
              <a:buNone/>
            </a:pPr>
            <a:r>
              <a:rPr lang="en-US" altLang="en-US" sz="2800" b="1" dirty="0"/>
              <a:t>Pruning the tree</a:t>
            </a:r>
            <a:r>
              <a:rPr lang="en-US" altLang="en-US" b="1" dirty="0"/>
              <a:t>: </a:t>
            </a:r>
            <a:r>
              <a:rPr lang="en-US" altLang="en-US" sz="2800" dirty="0"/>
              <a:t>Simplify the tree by pruning peripheral branches to avoid overfitting – measure and reduce complexity</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40</a:t>
            </a:r>
            <a:endParaRPr lang="en-US" dirty="0"/>
          </a:p>
        </p:txBody>
      </p:sp>
    </p:spTree>
    <p:extLst>
      <p:ext uri="{BB962C8B-B14F-4D97-AF65-F5344CB8AC3E}">
        <p14:creationId xmlns:p14="http://schemas.microsoft.com/office/powerpoint/2010/main" val="969002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3277295-FD88-4A00-A9C7-1FD3DC493727}"/>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E713042C-1E26-445F-ACF3-E8432C728EDB}"/>
              </a:ext>
            </a:extLst>
          </p:cNvPr>
          <p:cNvSpPr>
            <a:spLocks noGrp="1"/>
          </p:cNvSpPr>
          <p:nvPr>
            <p:ph type="title"/>
          </p:nvPr>
        </p:nvSpPr>
        <p:spPr/>
        <p:txBody>
          <a:bodyPr/>
          <a:lstStyle/>
          <a:p>
            <a:r>
              <a:rPr lang="en-US" dirty="0"/>
              <a:t>Advantages of Decision Trees</a:t>
            </a:r>
          </a:p>
        </p:txBody>
      </p:sp>
      <p:sp>
        <p:nvSpPr>
          <p:cNvPr id="4" name="Slide Number Placeholder 3">
            <a:extLst>
              <a:ext uri="{FF2B5EF4-FFF2-40B4-BE49-F238E27FC236}">
                <a16:creationId xmlns="" xmlns:a16="http://schemas.microsoft.com/office/drawing/2014/main" id="{36191873-DABC-4FDD-8172-6BE8E9190282}"/>
              </a:ext>
            </a:extLst>
          </p:cNvPr>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a:extLst>
              <a:ext uri="{FF2B5EF4-FFF2-40B4-BE49-F238E27FC236}">
                <a16:creationId xmlns="" xmlns:a16="http://schemas.microsoft.com/office/drawing/2014/main" id="{C28DDDC0-E0EA-4DD9-81AA-7500E75CD12C}"/>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 xmlns:a16="http://schemas.microsoft.com/office/drawing/2014/main" id="{E376388E-9950-4701-A4E8-03EC1111D9C2}"/>
              </a:ext>
            </a:extLst>
          </p:cNvPr>
          <p:cNvSpPr txBox="1"/>
          <p:nvPr/>
        </p:nvSpPr>
        <p:spPr>
          <a:xfrm>
            <a:off x="628650" y="1447800"/>
            <a:ext cx="7554760" cy="1754326"/>
          </a:xfrm>
          <a:prstGeom prst="rect">
            <a:avLst/>
          </a:prstGeom>
          <a:noFill/>
        </p:spPr>
        <p:txBody>
          <a:bodyPr wrap="none" rtlCol="0">
            <a:spAutoFit/>
          </a:bodyPr>
          <a:lstStyle/>
          <a:p>
            <a:pPr marL="285750" indent="-285750">
              <a:buFont typeface="Arial" panose="020B0604020202020204" pitchFamily="34" charset="0"/>
              <a:buChar char="•"/>
            </a:pPr>
            <a:r>
              <a:rPr lang="en-US" dirty="0"/>
              <a:t>Understandable, rules are human readable; executives love looking at them</a:t>
            </a:r>
          </a:p>
          <a:p>
            <a:pPr marL="285750" indent="-285750">
              <a:buFont typeface="Arial" panose="020B0604020202020204" pitchFamily="34" charset="0"/>
              <a:buChar char="•"/>
            </a:pPr>
            <a:r>
              <a:rPr lang="en-US" dirty="0"/>
              <a:t>Light weight, fast</a:t>
            </a:r>
          </a:p>
          <a:p>
            <a:pPr marL="285750" indent="-285750">
              <a:buFont typeface="Arial" panose="020B0604020202020204" pitchFamily="34" charset="0"/>
              <a:buChar char="•"/>
            </a:pPr>
            <a:r>
              <a:rPr lang="en-US" dirty="0"/>
              <a:t>Easy to implement…logic can be built in Excel even</a:t>
            </a:r>
          </a:p>
          <a:p>
            <a:pPr marL="285750" indent="-285750">
              <a:buFont typeface="Arial" panose="020B0604020202020204" pitchFamily="34" charset="0"/>
              <a:buChar char="•"/>
            </a:pPr>
            <a:r>
              <a:rPr lang="en-US" dirty="0"/>
              <a:t>Variable selection is automatic</a:t>
            </a:r>
          </a:p>
          <a:p>
            <a:pPr marL="285750" indent="-285750">
              <a:buFont typeface="Arial" panose="020B0604020202020204" pitchFamily="34" charset="0"/>
              <a:buChar char="•"/>
            </a:pPr>
            <a:r>
              <a:rPr lang="en-US" dirty="0"/>
              <a:t>No assumptions of data </a:t>
            </a:r>
          </a:p>
          <a:p>
            <a:pPr marL="285750" indent="-285750">
              <a:buFont typeface="Arial" panose="020B0604020202020204" pitchFamily="34" charset="0"/>
              <a:buChar char="•"/>
            </a:pPr>
            <a:r>
              <a:rPr lang="en-US" dirty="0"/>
              <a:t>Works with minimal data preprocessing</a:t>
            </a:r>
          </a:p>
        </p:txBody>
      </p:sp>
    </p:spTree>
    <p:extLst>
      <p:ext uri="{BB962C8B-B14F-4D97-AF65-F5344CB8AC3E}">
        <p14:creationId xmlns:p14="http://schemas.microsoft.com/office/powerpoint/2010/main" val="304402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3277295-FD88-4A00-A9C7-1FD3DC493727}"/>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E713042C-1E26-445F-ACF3-E8432C728EDB}"/>
              </a:ext>
            </a:extLst>
          </p:cNvPr>
          <p:cNvSpPr>
            <a:spLocks noGrp="1"/>
          </p:cNvSpPr>
          <p:nvPr>
            <p:ph type="title"/>
          </p:nvPr>
        </p:nvSpPr>
        <p:spPr/>
        <p:txBody>
          <a:bodyPr/>
          <a:lstStyle/>
          <a:p>
            <a:r>
              <a:rPr lang="en-US" dirty="0"/>
              <a:t>Disadvantages of Decision Trees</a:t>
            </a:r>
          </a:p>
        </p:txBody>
      </p:sp>
      <p:sp>
        <p:nvSpPr>
          <p:cNvPr id="4" name="Slide Number Placeholder 3">
            <a:extLst>
              <a:ext uri="{FF2B5EF4-FFF2-40B4-BE49-F238E27FC236}">
                <a16:creationId xmlns="" xmlns:a16="http://schemas.microsoft.com/office/drawing/2014/main" id="{36191873-DABC-4FDD-8172-6BE8E9190282}"/>
              </a:ext>
            </a:extLst>
          </p:cNvPr>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a:extLst>
              <a:ext uri="{FF2B5EF4-FFF2-40B4-BE49-F238E27FC236}">
                <a16:creationId xmlns="" xmlns:a16="http://schemas.microsoft.com/office/drawing/2014/main" id="{C28DDDC0-E0EA-4DD9-81AA-7500E75CD12C}"/>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 xmlns:a16="http://schemas.microsoft.com/office/drawing/2014/main" id="{E376388E-9950-4701-A4E8-03EC1111D9C2}"/>
              </a:ext>
            </a:extLst>
          </p:cNvPr>
          <p:cNvSpPr txBox="1"/>
          <p:nvPr/>
        </p:nvSpPr>
        <p:spPr>
          <a:xfrm>
            <a:off x="304801" y="1447800"/>
            <a:ext cx="8610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Overfitting!!  You could create rules down to individual records so you get perfect accuracy (100% purity in each section).  This wouldn’t generalize to new unseen data.</a:t>
            </a:r>
          </a:p>
        </p:txBody>
      </p:sp>
      <p:pic>
        <p:nvPicPr>
          <p:cNvPr id="7" name="Content Placeholder 6" descr="CT-overfit.jpg">
            <a:extLst>
              <a:ext uri="{FF2B5EF4-FFF2-40B4-BE49-F238E27FC236}">
                <a16:creationId xmlns="" xmlns:a16="http://schemas.microsoft.com/office/drawing/2014/main" id="{7460A824-A029-43F7-A94F-8FB224A6FABD}"/>
              </a:ext>
            </a:extLst>
          </p:cNvPr>
          <p:cNvPicPr>
            <a:picLocks noChangeAspect="1"/>
          </p:cNvPicPr>
          <p:nvPr/>
        </p:nvPicPr>
        <p:blipFill>
          <a:blip r:embed="rId2" cstate="print"/>
          <a:srcRect/>
          <a:stretch>
            <a:fillRect/>
          </a:stretch>
        </p:blipFill>
        <p:spPr>
          <a:xfrm>
            <a:off x="1752600" y="2127327"/>
            <a:ext cx="5113337" cy="3154098"/>
          </a:xfrm>
          <a:prstGeom prst="rect">
            <a:avLst/>
          </a:prstGeom>
        </p:spPr>
      </p:pic>
      <p:sp>
        <p:nvSpPr>
          <p:cNvPr id="8" name="TextBox 7">
            <a:extLst>
              <a:ext uri="{FF2B5EF4-FFF2-40B4-BE49-F238E27FC236}">
                <a16:creationId xmlns="" xmlns:a16="http://schemas.microsoft.com/office/drawing/2014/main" id="{586C48ED-3BE1-45C7-B4A2-7F7E1ED3F078}"/>
              </a:ext>
            </a:extLst>
          </p:cNvPr>
          <p:cNvSpPr txBox="1"/>
          <p:nvPr/>
        </p:nvSpPr>
        <p:spPr>
          <a:xfrm>
            <a:off x="304799" y="5314621"/>
            <a:ext cx="8729545" cy="9337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This is why having a training, test and holdout partition is important when making a decision tree.  In production it is also important to review results of a model periodically to ensure the historical patterns aren’t evolving.</a:t>
            </a:r>
          </a:p>
        </p:txBody>
      </p:sp>
    </p:spTree>
    <p:extLst>
      <p:ext uri="{BB962C8B-B14F-4D97-AF65-F5344CB8AC3E}">
        <p14:creationId xmlns:p14="http://schemas.microsoft.com/office/powerpoint/2010/main" val="3331017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p:cNvSpPr>
            <a:spLocks noGrp="1"/>
          </p:cNvSpPr>
          <p:nvPr>
            <p:ph type="title"/>
          </p:nvPr>
        </p:nvSpPr>
        <p:spPr/>
        <p:txBody>
          <a:bodyPr/>
          <a:lstStyle/>
          <a:p>
            <a:pPr eaLnBrk="1" hangingPunct="1"/>
            <a:r>
              <a:rPr lang="en-US" altLang="en-US"/>
              <a:t>Recursive Partitioning Steps</a:t>
            </a:r>
          </a:p>
        </p:txBody>
      </p:sp>
      <p:sp>
        <p:nvSpPr>
          <p:cNvPr id="13315" name="Content Placeholder 3"/>
          <p:cNvSpPr>
            <a:spLocks noGrp="1"/>
          </p:cNvSpPr>
          <p:nvPr>
            <p:ph sz="quarter" idx="1"/>
          </p:nvPr>
        </p:nvSpPr>
        <p:spPr>
          <a:xfrm>
            <a:off x="533400" y="1752600"/>
            <a:ext cx="8153400" cy="4572000"/>
          </a:xfrm>
        </p:spPr>
        <p:txBody>
          <a:bodyPr/>
          <a:lstStyle/>
          <a:p>
            <a:pPr eaLnBrk="1" hangingPunct="1"/>
            <a:r>
              <a:rPr lang="en-US" altLang="en-US" dirty="0"/>
              <a:t>Pick one of the predictor variables, </a:t>
            </a:r>
            <a:r>
              <a:rPr lang="en-US" altLang="en-US" i="1" dirty="0"/>
              <a:t>x</a:t>
            </a:r>
            <a:r>
              <a:rPr lang="en-US" altLang="en-US" baseline="-25000" dirty="0"/>
              <a:t>i</a:t>
            </a:r>
            <a:endParaRPr lang="en-US" altLang="en-US" dirty="0"/>
          </a:p>
          <a:p>
            <a:pPr eaLnBrk="1" hangingPunct="1"/>
            <a:r>
              <a:rPr lang="en-US" altLang="en-US" dirty="0"/>
              <a:t>Pick a value of </a:t>
            </a:r>
            <a:r>
              <a:rPr lang="en-US" altLang="en-US" i="1" dirty="0"/>
              <a:t>x</a:t>
            </a:r>
            <a:r>
              <a:rPr lang="en-US" altLang="en-US" baseline="-25000" dirty="0"/>
              <a:t>i, </a:t>
            </a:r>
            <a:r>
              <a:rPr lang="en-US" altLang="en-US" dirty="0"/>
              <a:t>say </a:t>
            </a:r>
            <a:r>
              <a:rPr lang="en-US" altLang="en-US" i="1" dirty="0" err="1"/>
              <a:t>s</a:t>
            </a:r>
            <a:r>
              <a:rPr lang="en-US" altLang="en-US" baseline="-25000" dirty="0" err="1"/>
              <a:t>i</a:t>
            </a:r>
            <a:r>
              <a:rPr lang="en-US" altLang="en-US" dirty="0"/>
              <a:t>, that divides the training data into two (not necessarily equal) portions</a:t>
            </a:r>
          </a:p>
          <a:p>
            <a:pPr eaLnBrk="1" hangingPunct="1"/>
            <a:r>
              <a:rPr lang="en-US" altLang="en-US" dirty="0"/>
              <a:t>Measure how “pure” or homogeneous each of the resulting portions is</a:t>
            </a:r>
          </a:p>
          <a:p>
            <a:pPr lvl="1" eaLnBrk="1" hangingPunct="1">
              <a:buFont typeface="Wingdings 2" pitchFamily="18" charset="2"/>
              <a:buNone/>
            </a:pPr>
            <a:r>
              <a:rPr lang="en-US" altLang="en-US" sz="2000" dirty="0"/>
              <a:t>“Pure” = containing records of mostly one class (or, for prediction, records with similar outcome values)</a:t>
            </a:r>
          </a:p>
          <a:p>
            <a:pPr eaLnBrk="1" hangingPunct="1"/>
            <a:r>
              <a:rPr lang="en-US" altLang="en-US" dirty="0"/>
              <a:t>Algorithm tries different values of </a:t>
            </a:r>
            <a:r>
              <a:rPr lang="en-US" altLang="en-US" i="1" dirty="0"/>
              <a:t>x</a:t>
            </a:r>
            <a:r>
              <a:rPr lang="en-US" altLang="en-US" baseline="-25000" dirty="0"/>
              <a:t>i, </a:t>
            </a:r>
            <a:r>
              <a:rPr lang="en-US" altLang="en-US" dirty="0"/>
              <a:t>and </a:t>
            </a:r>
            <a:r>
              <a:rPr lang="en-US" altLang="en-US" i="1" dirty="0" err="1"/>
              <a:t>s</a:t>
            </a:r>
            <a:r>
              <a:rPr lang="en-US" altLang="en-US" baseline="-25000" dirty="0" err="1"/>
              <a:t>i</a:t>
            </a:r>
            <a:r>
              <a:rPr lang="en-US" altLang="en-US" baseline="-25000" dirty="0"/>
              <a:t> </a:t>
            </a:r>
            <a:r>
              <a:rPr lang="en-US" altLang="en-US" dirty="0"/>
              <a:t>to maximize purity in initial split</a:t>
            </a:r>
          </a:p>
          <a:p>
            <a:pPr eaLnBrk="1" hangingPunct="1"/>
            <a:r>
              <a:rPr lang="en-US" altLang="en-US" dirty="0"/>
              <a:t>After you get a “maximum purity” split, repeat the process for a second split (on any variable), and so on</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43</a:t>
            </a:r>
            <a:endParaRPr lang="en-US" dirty="0"/>
          </a:p>
        </p:txBody>
      </p:sp>
    </p:spTree>
    <p:extLst>
      <p:ext uri="{BB962C8B-B14F-4D97-AF65-F5344CB8AC3E}">
        <p14:creationId xmlns:p14="http://schemas.microsoft.com/office/powerpoint/2010/main" val="4069771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5076A9AB-36A3-4EEE-BABE-564991106A82}"/>
              </a:ext>
            </a:extLst>
          </p:cNvPr>
          <p:cNvSpPr>
            <a:spLocks noGrp="1"/>
          </p:cNvSpPr>
          <p:nvPr>
            <p:ph type="title"/>
          </p:nvPr>
        </p:nvSpPr>
        <p:spPr/>
        <p:txBody>
          <a:bodyPr/>
          <a:lstStyle/>
          <a:p>
            <a:r>
              <a:rPr lang="en-US" dirty="0"/>
              <a:t>Suppose this is our data</a:t>
            </a:r>
          </a:p>
        </p:txBody>
      </p:sp>
      <p:sp>
        <p:nvSpPr>
          <p:cNvPr id="4" name="Slide Number Placeholder 3">
            <a:extLst>
              <a:ext uri="{FF2B5EF4-FFF2-40B4-BE49-F238E27FC236}">
                <a16:creationId xmlns=""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609B832-5D0A-4804-B6E6-D6F066F912D5}"/>
              </a:ext>
            </a:extLst>
          </p:cNvPr>
          <p:cNvSpPr txBox="1"/>
          <p:nvPr/>
        </p:nvSpPr>
        <p:spPr>
          <a:xfrm>
            <a:off x="304799" y="56388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Let’s classify offer acceptance among real bank customers using a decision tree.  Green means they accepted the offer to open a new deposit account.</a:t>
            </a:r>
          </a:p>
        </p:txBody>
      </p:sp>
      <p:pic>
        <p:nvPicPr>
          <p:cNvPr id="8" name="Picture 7">
            <a:extLst>
              <a:ext uri="{FF2B5EF4-FFF2-40B4-BE49-F238E27FC236}">
                <a16:creationId xmlns="" xmlns:a16="http://schemas.microsoft.com/office/drawing/2014/main" id="{164CECB3-DD05-4052-BCF4-56235F8AD871}"/>
              </a:ext>
            </a:extLst>
          </p:cNvPr>
          <p:cNvPicPr>
            <a:picLocks noChangeAspect="1"/>
          </p:cNvPicPr>
          <p:nvPr/>
        </p:nvPicPr>
        <p:blipFill>
          <a:blip r:embed="rId2"/>
          <a:stretch>
            <a:fillRect/>
          </a:stretch>
        </p:blipFill>
        <p:spPr>
          <a:xfrm>
            <a:off x="2160063" y="1136804"/>
            <a:ext cx="4823875" cy="4468511"/>
          </a:xfrm>
          <a:prstGeom prst="rect">
            <a:avLst/>
          </a:prstGeom>
        </p:spPr>
      </p:pic>
      <p:sp>
        <p:nvSpPr>
          <p:cNvPr id="10" name="TextBox 9">
            <a:extLst>
              <a:ext uri="{FF2B5EF4-FFF2-40B4-BE49-F238E27FC236}">
                <a16:creationId xmlns="" xmlns:a16="http://schemas.microsoft.com/office/drawing/2014/main" id="{1526015B-07AA-47E7-9557-22A116676EDC}"/>
              </a:ext>
            </a:extLst>
          </p:cNvPr>
          <p:cNvSpPr txBox="1"/>
          <p:nvPr/>
        </p:nvSpPr>
        <p:spPr>
          <a:xfrm>
            <a:off x="5474728" y="6033915"/>
            <a:ext cx="3680944" cy="276999"/>
          </a:xfrm>
          <a:prstGeom prst="rect">
            <a:avLst/>
          </a:prstGeom>
          <a:noFill/>
        </p:spPr>
        <p:txBody>
          <a:bodyPr wrap="none" rtlCol="0">
            <a:spAutoFit/>
          </a:bodyPr>
          <a:lstStyle/>
          <a:p>
            <a:r>
              <a:rPr lang="en-US" sz="1200" dirty="0"/>
              <a:t>https://archive.ics.uci.edu/ml/datasets/bank+marketing</a:t>
            </a:r>
          </a:p>
        </p:txBody>
      </p:sp>
    </p:spTree>
    <p:extLst>
      <p:ext uri="{BB962C8B-B14F-4D97-AF65-F5344CB8AC3E}">
        <p14:creationId xmlns:p14="http://schemas.microsoft.com/office/powerpoint/2010/main" val="1918679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5076A9AB-36A3-4EEE-BABE-564991106A82}"/>
              </a:ext>
            </a:extLst>
          </p:cNvPr>
          <p:cNvSpPr>
            <a:spLocks noGrp="1"/>
          </p:cNvSpPr>
          <p:nvPr>
            <p:ph type="title"/>
          </p:nvPr>
        </p:nvSpPr>
        <p:spPr/>
        <p:txBody>
          <a:bodyPr/>
          <a:lstStyle/>
          <a:p>
            <a:r>
              <a:rPr lang="en-US" dirty="0"/>
              <a:t>Suppose this is our data</a:t>
            </a:r>
          </a:p>
        </p:txBody>
      </p:sp>
      <p:sp>
        <p:nvSpPr>
          <p:cNvPr id="4" name="Slide Number Placeholder 3">
            <a:extLst>
              <a:ext uri="{FF2B5EF4-FFF2-40B4-BE49-F238E27FC236}">
                <a16:creationId xmlns=""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a:extLst>
              <a:ext uri="{FF2B5EF4-FFF2-40B4-BE49-F238E27FC236}">
                <a16:creationId xmlns=""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There are a lot of accepted offers with account holders of duration &gt;635 days </a:t>
            </a:r>
          </a:p>
        </p:txBody>
      </p:sp>
      <p:pic>
        <p:nvPicPr>
          <p:cNvPr id="6" name="Picture 5">
            <a:extLst>
              <a:ext uri="{FF2B5EF4-FFF2-40B4-BE49-F238E27FC236}">
                <a16:creationId xmlns="" xmlns:a16="http://schemas.microsoft.com/office/drawing/2014/main" id="{913E9976-E815-41DA-9D6F-726DB1BE2803}"/>
              </a:ext>
            </a:extLst>
          </p:cNvPr>
          <p:cNvPicPr>
            <a:picLocks noChangeAspect="1"/>
          </p:cNvPicPr>
          <p:nvPr/>
        </p:nvPicPr>
        <p:blipFill>
          <a:blip r:embed="rId2"/>
          <a:stretch>
            <a:fillRect/>
          </a:stretch>
        </p:blipFill>
        <p:spPr>
          <a:xfrm>
            <a:off x="2043729" y="1047124"/>
            <a:ext cx="5056542" cy="4763753"/>
          </a:xfrm>
          <a:prstGeom prst="rect">
            <a:avLst/>
          </a:prstGeom>
        </p:spPr>
      </p:pic>
      <p:sp>
        <p:nvSpPr>
          <p:cNvPr id="8" name="Rectangle 7">
            <a:extLst>
              <a:ext uri="{FF2B5EF4-FFF2-40B4-BE49-F238E27FC236}">
                <a16:creationId xmlns="" xmlns:a16="http://schemas.microsoft.com/office/drawing/2014/main" id="{C6EEC20D-2CE4-4DF4-B1B4-01D235023EEC}"/>
              </a:ext>
            </a:extLst>
          </p:cNvPr>
          <p:cNvSpPr/>
          <p:nvPr/>
        </p:nvSpPr>
        <p:spPr>
          <a:xfrm>
            <a:off x="7100271" y="1981200"/>
            <a:ext cx="1934073" cy="53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Purity = 6 accepted among 8 offers</a:t>
            </a:r>
          </a:p>
        </p:txBody>
      </p:sp>
    </p:spTree>
    <p:extLst>
      <p:ext uri="{BB962C8B-B14F-4D97-AF65-F5344CB8AC3E}">
        <p14:creationId xmlns:p14="http://schemas.microsoft.com/office/powerpoint/2010/main" val="105033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5076A9AB-36A3-4EEE-BABE-564991106A82}"/>
              </a:ext>
            </a:extLst>
          </p:cNvPr>
          <p:cNvSpPr>
            <a:spLocks noGrp="1"/>
          </p:cNvSpPr>
          <p:nvPr>
            <p:ph type="title"/>
          </p:nvPr>
        </p:nvSpPr>
        <p:spPr/>
        <p:txBody>
          <a:bodyPr/>
          <a:lstStyle/>
          <a:p>
            <a:r>
              <a:rPr lang="en-US" dirty="0"/>
              <a:t>Now another view of the data</a:t>
            </a:r>
          </a:p>
        </p:txBody>
      </p:sp>
      <p:sp>
        <p:nvSpPr>
          <p:cNvPr id="4" name="Slide Number Placeholder 3">
            <a:extLst>
              <a:ext uri="{FF2B5EF4-FFF2-40B4-BE49-F238E27FC236}">
                <a16:creationId xmlns=""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Here we see another dimension, age of the account holder along with duration.</a:t>
            </a:r>
          </a:p>
        </p:txBody>
      </p:sp>
      <p:pic>
        <p:nvPicPr>
          <p:cNvPr id="8" name="Picture 7">
            <a:extLst>
              <a:ext uri="{FF2B5EF4-FFF2-40B4-BE49-F238E27FC236}">
                <a16:creationId xmlns="" xmlns:a16="http://schemas.microsoft.com/office/drawing/2014/main" id="{D88FFCAB-38DE-4B0E-8833-B1A9A01204CB}"/>
              </a:ext>
            </a:extLst>
          </p:cNvPr>
          <p:cNvPicPr>
            <a:picLocks noChangeAspect="1"/>
          </p:cNvPicPr>
          <p:nvPr/>
        </p:nvPicPr>
        <p:blipFill>
          <a:blip r:embed="rId2"/>
          <a:stretch>
            <a:fillRect/>
          </a:stretch>
        </p:blipFill>
        <p:spPr>
          <a:xfrm>
            <a:off x="2070480" y="1072099"/>
            <a:ext cx="5003041" cy="4713803"/>
          </a:xfrm>
          <a:prstGeom prst="rect">
            <a:avLst/>
          </a:prstGeom>
        </p:spPr>
      </p:pic>
    </p:spTree>
    <p:extLst>
      <p:ext uri="{BB962C8B-B14F-4D97-AF65-F5344CB8AC3E}">
        <p14:creationId xmlns:p14="http://schemas.microsoft.com/office/powerpoint/2010/main" val="2579077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5076A9AB-36A3-4EEE-BABE-564991106A82}"/>
              </a:ext>
            </a:extLst>
          </p:cNvPr>
          <p:cNvSpPr>
            <a:spLocks noGrp="1"/>
          </p:cNvSpPr>
          <p:nvPr>
            <p:ph type="title"/>
          </p:nvPr>
        </p:nvSpPr>
        <p:spPr/>
        <p:txBody>
          <a:bodyPr/>
          <a:lstStyle/>
          <a:p>
            <a:r>
              <a:rPr lang="en-US" dirty="0"/>
              <a:t>With the rule duration  &gt; 635</a:t>
            </a:r>
          </a:p>
        </p:txBody>
      </p:sp>
      <p:sp>
        <p:nvSpPr>
          <p:cNvPr id="4" name="Slide Number Placeholder 3">
            <a:extLst>
              <a:ext uri="{FF2B5EF4-FFF2-40B4-BE49-F238E27FC236}">
                <a16:creationId xmlns=""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a:extLst>
              <a:ext uri="{FF2B5EF4-FFF2-40B4-BE49-F238E27FC236}">
                <a16:creationId xmlns=""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 first rule still holds true but now we can think about adding new rule layers.</a:t>
            </a:r>
          </a:p>
        </p:txBody>
      </p:sp>
      <p:pic>
        <p:nvPicPr>
          <p:cNvPr id="6" name="Picture 5">
            <a:extLst>
              <a:ext uri="{FF2B5EF4-FFF2-40B4-BE49-F238E27FC236}">
                <a16:creationId xmlns="" xmlns:a16="http://schemas.microsoft.com/office/drawing/2014/main" id="{1EB25238-1F16-4E1D-867A-F77459962D2D}"/>
              </a:ext>
            </a:extLst>
          </p:cNvPr>
          <p:cNvPicPr>
            <a:picLocks noChangeAspect="1"/>
          </p:cNvPicPr>
          <p:nvPr/>
        </p:nvPicPr>
        <p:blipFill>
          <a:blip r:embed="rId2"/>
          <a:stretch>
            <a:fillRect/>
          </a:stretch>
        </p:blipFill>
        <p:spPr>
          <a:xfrm>
            <a:off x="2133600" y="1134620"/>
            <a:ext cx="4996224" cy="4730384"/>
          </a:xfrm>
          <a:prstGeom prst="rect">
            <a:avLst/>
          </a:prstGeom>
        </p:spPr>
      </p:pic>
    </p:spTree>
    <p:extLst>
      <p:ext uri="{BB962C8B-B14F-4D97-AF65-F5344CB8AC3E}">
        <p14:creationId xmlns:p14="http://schemas.microsoft.com/office/powerpoint/2010/main" val="2429416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C1E04CA-2A57-4713-853C-788369A13485}"/>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5076A9AB-36A3-4EEE-BABE-564991106A82}"/>
              </a:ext>
            </a:extLst>
          </p:cNvPr>
          <p:cNvSpPr>
            <a:spLocks noGrp="1"/>
          </p:cNvSpPr>
          <p:nvPr>
            <p:ph type="title"/>
          </p:nvPr>
        </p:nvSpPr>
        <p:spPr/>
        <p:txBody>
          <a:bodyPr/>
          <a:lstStyle/>
          <a:p>
            <a:r>
              <a:rPr lang="en-US" dirty="0"/>
              <a:t>New Rule</a:t>
            </a:r>
          </a:p>
        </p:txBody>
      </p:sp>
      <p:sp>
        <p:nvSpPr>
          <p:cNvPr id="4" name="Slide Number Placeholder 3">
            <a:extLst>
              <a:ext uri="{FF2B5EF4-FFF2-40B4-BE49-F238E27FC236}">
                <a16:creationId xmlns="" xmlns:a16="http://schemas.microsoft.com/office/drawing/2014/main" id="{3AA16FB6-4158-4A32-8D9D-2F3422374E78}"/>
              </a:ext>
            </a:extLst>
          </p:cNvPr>
          <p:cNvSpPr>
            <a:spLocks noGrp="1"/>
          </p:cNvSpPr>
          <p:nvPr>
            <p:ph type="sldNum" sz="quarter" idx="12"/>
          </p:nvPr>
        </p:nvSpPr>
        <p:spPr/>
        <p:txBody>
          <a:bodyPr/>
          <a:lstStyle/>
          <a:p>
            <a:fld id="{37290FF7-652B-4475-AEAB-8B1A5D23AE09}" type="slidenum">
              <a:rPr lang="en-US" smtClean="0"/>
              <a:t>48</a:t>
            </a:fld>
            <a:endParaRPr lang="en-US"/>
          </a:p>
        </p:txBody>
      </p:sp>
      <p:sp>
        <p:nvSpPr>
          <p:cNvPr id="5" name="Footer Placeholder 4">
            <a:extLst>
              <a:ext uri="{FF2B5EF4-FFF2-40B4-BE49-F238E27FC236}">
                <a16:creationId xmlns="" xmlns:a16="http://schemas.microsoft.com/office/drawing/2014/main"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609B832-5D0A-4804-B6E6-D6F066F912D5}"/>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In this toy example, we can add another rule stating age &gt; 68 to capture another positive response and create another rule.</a:t>
            </a:r>
          </a:p>
        </p:txBody>
      </p:sp>
      <p:pic>
        <p:nvPicPr>
          <p:cNvPr id="8" name="Picture 7">
            <a:extLst>
              <a:ext uri="{FF2B5EF4-FFF2-40B4-BE49-F238E27FC236}">
                <a16:creationId xmlns="" xmlns:a16="http://schemas.microsoft.com/office/drawing/2014/main" id="{7FEE7041-264E-43DB-8F61-D0FE99012EA3}"/>
              </a:ext>
            </a:extLst>
          </p:cNvPr>
          <p:cNvPicPr>
            <a:picLocks noChangeAspect="1"/>
          </p:cNvPicPr>
          <p:nvPr/>
        </p:nvPicPr>
        <p:blipFill>
          <a:blip r:embed="rId2"/>
          <a:stretch>
            <a:fillRect/>
          </a:stretch>
        </p:blipFill>
        <p:spPr>
          <a:xfrm>
            <a:off x="2276415" y="1150203"/>
            <a:ext cx="4786312" cy="4545869"/>
          </a:xfrm>
          <a:prstGeom prst="rect">
            <a:avLst/>
          </a:prstGeom>
        </p:spPr>
      </p:pic>
      <p:sp>
        <p:nvSpPr>
          <p:cNvPr id="9" name="Rectangle 8">
            <a:extLst>
              <a:ext uri="{FF2B5EF4-FFF2-40B4-BE49-F238E27FC236}">
                <a16:creationId xmlns="" xmlns:a16="http://schemas.microsoft.com/office/drawing/2014/main" id="{EF1D419C-169A-402D-9D6B-1B0FC587F385}"/>
              </a:ext>
            </a:extLst>
          </p:cNvPr>
          <p:cNvSpPr/>
          <p:nvPr/>
        </p:nvSpPr>
        <p:spPr>
          <a:xfrm>
            <a:off x="7100271" y="1981200"/>
            <a:ext cx="1934073" cy="838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buFont typeface="Arial" panose="020B0604020202020204" pitchFamily="34" charset="0"/>
              <a:buChar char="•"/>
            </a:pPr>
            <a:r>
              <a:rPr lang="en-US" sz="1200" dirty="0">
                <a:solidFill>
                  <a:schemeClr val="tx1"/>
                </a:solidFill>
              </a:rPr>
              <a:t>Purity of split “A”= 6 accepted among 8 offers</a:t>
            </a:r>
          </a:p>
          <a:p>
            <a:pPr marL="117475" indent="-117475">
              <a:buFont typeface="Arial" panose="020B0604020202020204" pitchFamily="34" charset="0"/>
              <a:buChar char="•"/>
            </a:pPr>
            <a:r>
              <a:rPr lang="en-US" sz="1200" dirty="0">
                <a:solidFill>
                  <a:schemeClr val="tx1"/>
                </a:solidFill>
              </a:rPr>
              <a:t>Purity of split “B” = 1 of 1 </a:t>
            </a:r>
          </a:p>
        </p:txBody>
      </p:sp>
      <p:sp>
        <p:nvSpPr>
          <p:cNvPr id="6" name="TextBox 5"/>
          <p:cNvSpPr txBox="1"/>
          <p:nvPr/>
        </p:nvSpPr>
        <p:spPr>
          <a:xfrm>
            <a:off x="4214813" y="1371600"/>
            <a:ext cx="317716" cy="369332"/>
          </a:xfrm>
          <a:prstGeom prst="rect">
            <a:avLst/>
          </a:prstGeom>
          <a:solidFill>
            <a:schemeClr val="bg2"/>
          </a:solidFill>
        </p:spPr>
        <p:txBody>
          <a:bodyPr wrap="none" rtlCol="0">
            <a:spAutoFit/>
          </a:bodyPr>
          <a:lstStyle/>
          <a:p>
            <a:r>
              <a:rPr lang="en-US" dirty="0" smtClean="0"/>
              <a:t>A</a:t>
            </a:r>
            <a:endParaRPr lang="en-US" dirty="0"/>
          </a:p>
        </p:txBody>
      </p:sp>
      <p:sp>
        <p:nvSpPr>
          <p:cNvPr id="10" name="TextBox 9"/>
          <p:cNvSpPr txBox="1"/>
          <p:nvPr/>
        </p:nvSpPr>
        <p:spPr>
          <a:xfrm>
            <a:off x="2724150" y="1838325"/>
            <a:ext cx="309700" cy="369332"/>
          </a:xfrm>
          <a:prstGeom prst="rect">
            <a:avLst/>
          </a:prstGeom>
          <a:solidFill>
            <a:schemeClr val="bg2"/>
          </a:solid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1662524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4C6B2BB-1B0F-4469-9AFE-88BDEA233451}"/>
              </a:ext>
            </a:extLst>
          </p:cNvPr>
          <p:cNvSpPr>
            <a:spLocks noGrp="1"/>
          </p:cNvSpPr>
          <p:nvPr>
            <p:ph type="dt" sz="half" idx="10"/>
          </p:nvPr>
        </p:nvSpPr>
        <p:spPr/>
        <p:txBody>
          <a:bodyPr/>
          <a:lstStyle/>
          <a:p>
            <a:fld id="{7DB6E382-4F61-4E24-BE1A-377EC83D0E3A}" type="datetime1">
              <a:rPr lang="en-US" smtClean="0"/>
              <a:t>7/19/2018</a:t>
            </a:fld>
            <a:endParaRPr lang="en-US"/>
          </a:p>
        </p:txBody>
      </p:sp>
      <p:sp>
        <p:nvSpPr>
          <p:cNvPr id="3" name="Slide Number Placeholder 2">
            <a:extLst>
              <a:ext uri="{FF2B5EF4-FFF2-40B4-BE49-F238E27FC236}">
                <a16:creationId xmlns="" xmlns:a16="http://schemas.microsoft.com/office/drawing/2014/main" id="{3D0C8680-CB2B-43D3-8BC1-B6B666E89CA2}"/>
              </a:ext>
            </a:extLst>
          </p:cNvPr>
          <p:cNvSpPr>
            <a:spLocks noGrp="1"/>
          </p:cNvSpPr>
          <p:nvPr>
            <p:ph type="sldNum" sz="quarter" idx="12"/>
          </p:nvPr>
        </p:nvSpPr>
        <p:spPr/>
        <p:txBody>
          <a:bodyPr/>
          <a:lstStyle/>
          <a:p>
            <a:fld id="{37290FF7-652B-4475-AEAB-8B1A5D23AE09}" type="slidenum">
              <a:rPr lang="en-US" smtClean="0"/>
              <a:t>49</a:t>
            </a:fld>
            <a:endParaRPr lang="en-US"/>
          </a:p>
        </p:txBody>
      </p:sp>
      <p:sp>
        <p:nvSpPr>
          <p:cNvPr id="4" name="Footer Placeholder 3">
            <a:extLst>
              <a:ext uri="{FF2B5EF4-FFF2-40B4-BE49-F238E27FC236}">
                <a16:creationId xmlns="" xmlns:a16="http://schemas.microsoft.com/office/drawing/2014/main" id="{F63ED616-AFA4-4D7B-853F-E90EB22D6C24}"/>
              </a:ext>
            </a:extLst>
          </p:cNvPr>
          <p:cNvSpPr>
            <a:spLocks noGrp="1"/>
          </p:cNvSpPr>
          <p:nvPr>
            <p:ph type="ftr" sz="quarter" idx="3"/>
          </p:nvPr>
        </p:nvSpPr>
        <p:spPr/>
        <p:txBody>
          <a:bodyPr/>
          <a:lstStyle/>
          <a:p>
            <a:r>
              <a:rPr lang="en-US"/>
              <a:t>Kwartler CSCI S-96</a:t>
            </a:r>
            <a:endParaRPr lang="en-US" dirty="0"/>
          </a:p>
        </p:txBody>
      </p:sp>
      <p:pic>
        <p:nvPicPr>
          <p:cNvPr id="11266" name="Picture 2" descr="Image result for plinko">
            <a:extLst>
              <a:ext uri="{FF2B5EF4-FFF2-40B4-BE49-F238E27FC236}">
                <a16:creationId xmlns="" xmlns:a16="http://schemas.microsoft.com/office/drawing/2014/main" id="{009DA161-9D27-45C3-A99C-439118BE3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899" y="1337850"/>
            <a:ext cx="7424202" cy="41823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 xmlns:a16="http://schemas.microsoft.com/office/drawing/2014/main" id="{55AFAFAA-8BE0-4720-B383-5B0D99774A7C}"/>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Our rule set is like </a:t>
            </a:r>
            <a:r>
              <a:rPr lang="en-US" dirty="0" err="1"/>
              <a:t>Plinko</a:t>
            </a:r>
            <a:r>
              <a:rPr lang="en-US" dirty="0"/>
              <a:t>!</a:t>
            </a:r>
          </a:p>
        </p:txBody>
      </p:sp>
      <p:sp>
        <p:nvSpPr>
          <p:cNvPr id="7" name="TextBox 6">
            <a:extLst>
              <a:ext uri="{FF2B5EF4-FFF2-40B4-BE49-F238E27FC236}">
                <a16:creationId xmlns="" xmlns:a16="http://schemas.microsoft.com/office/drawing/2014/main" id="{1106C54C-7155-4B9F-B808-185C8ACD5EA5}"/>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With our rule tree we can score a new potential customer to call.</a:t>
            </a:r>
          </a:p>
        </p:txBody>
      </p:sp>
    </p:spTree>
    <p:extLst>
      <p:ext uri="{BB962C8B-B14F-4D97-AF65-F5344CB8AC3E}">
        <p14:creationId xmlns:p14="http://schemas.microsoft.com/office/powerpoint/2010/main" val="4104884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a:xfrm>
            <a:off x="-100013" y="365126"/>
            <a:ext cx="9401176" cy="591477"/>
          </a:xfrm>
        </p:spPr>
        <p:txBody>
          <a:bodyPr/>
          <a:lstStyle/>
          <a:p>
            <a:r>
              <a:rPr lang="en-US" dirty="0" smtClean="0"/>
              <a:t>From probability to class, define a cutoff threshold.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7" name="Content Placeholder 2"/>
          <p:cNvSpPr txBox="1">
            <a:spLocks/>
          </p:cNvSpPr>
          <p:nvPr/>
        </p:nvSpPr>
        <p:spPr>
          <a:xfrm>
            <a:off x="703384" y="1447800"/>
            <a:ext cx="7772400"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smtClean="0"/>
              <a:t>0.50 is popular initial choice</a:t>
            </a:r>
          </a:p>
          <a:p>
            <a:endParaRPr lang="en-US" altLang="en-US" smtClean="0"/>
          </a:p>
          <a:p>
            <a:r>
              <a:rPr lang="en-US" altLang="en-US" smtClean="0"/>
              <a:t>Additional considerations (see Chapter 5)</a:t>
            </a:r>
          </a:p>
          <a:p>
            <a:pPr marL="742950" lvl="1" indent="-285750"/>
            <a:r>
              <a:rPr lang="en-US" altLang="en-US" sz="2200" smtClean="0"/>
              <a:t>Maximize classification accuracy</a:t>
            </a:r>
          </a:p>
          <a:p>
            <a:pPr marL="742950" lvl="1" indent="-285750"/>
            <a:r>
              <a:rPr lang="en-US" altLang="en-US" sz="2200" smtClean="0"/>
              <a:t>Maximize sensitivity (subject to min. level of specificity)</a:t>
            </a:r>
          </a:p>
          <a:p>
            <a:pPr marL="742950" lvl="1" indent="-285750"/>
            <a:r>
              <a:rPr lang="en-US" altLang="en-US" sz="2200" smtClean="0"/>
              <a:t>Minimize false positives (subject to max. false negative rate)</a:t>
            </a:r>
          </a:p>
          <a:p>
            <a:pPr marL="742950" lvl="1" indent="-285750"/>
            <a:r>
              <a:rPr lang="en-US" altLang="en-US" sz="2200" smtClean="0"/>
              <a:t>Minimize expected cost of misclassification (need to specify costs)</a:t>
            </a:r>
          </a:p>
          <a:p>
            <a:endParaRPr lang="en-US" altLang="en-US" smtClean="0"/>
          </a:p>
          <a:p>
            <a:endParaRPr lang="en-US" altLang="en-US" dirty="0" smtClean="0"/>
          </a:p>
        </p:txBody>
      </p:sp>
      <p:sp>
        <p:nvSpPr>
          <p:cNvPr id="8" name="Rectangle 7"/>
          <p:cNvSpPr/>
          <p:nvPr/>
        </p:nvSpPr>
        <p:spPr>
          <a:xfrm>
            <a:off x="527538" y="5404513"/>
            <a:ext cx="8071339" cy="609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If a team has a probability of .25 classify them as a loser.</a:t>
            </a:r>
          </a:p>
          <a:p>
            <a:pPr algn="ctr"/>
            <a:r>
              <a:rPr lang="en-US" dirty="0" smtClean="0">
                <a:solidFill>
                  <a:schemeClr val="tx1"/>
                </a:solidFill>
              </a:rPr>
              <a:t>If a team has .50  or more classify them as a winner</a:t>
            </a:r>
            <a:endParaRPr lang="en-US" dirty="0">
              <a:solidFill>
                <a:schemeClr val="tx1"/>
              </a:solidFill>
            </a:endParaRPr>
          </a:p>
        </p:txBody>
      </p:sp>
    </p:spTree>
    <p:extLst>
      <p:ext uri="{BB962C8B-B14F-4D97-AF65-F5344CB8AC3E}">
        <p14:creationId xmlns:p14="http://schemas.microsoft.com/office/powerpoint/2010/main" val="1205299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31DB28B-F86F-49C3-9E90-BBA54DEB762A}"/>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 xmlns:a16="http://schemas.microsoft.com/office/drawing/2014/main" id="{C1A7BFED-0798-47F8-9058-CB0D619631DA}"/>
              </a:ext>
            </a:extLst>
          </p:cNvPr>
          <p:cNvSpPr>
            <a:spLocks noGrp="1"/>
          </p:cNvSpPr>
          <p:nvPr>
            <p:ph type="sldNum" sz="quarter" idx="12"/>
          </p:nvPr>
        </p:nvSpPr>
        <p:spPr/>
        <p:txBody>
          <a:bodyPr/>
          <a:lstStyle/>
          <a:p>
            <a:fld id="{37290FF7-652B-4475-AEAB-8B1A5D23AE09}" type="slidenum">
              <a:rPr lang="en-US" smtClean="0"/>
              <a:t>50</a:t>
            </a:fld>
            <a:endParaRPr lang="en-US"/>
          </a:p>
        </p:txBody>
      </p:sp>
      <p:sp>
        <p:nvSpPr>
          <p:cNvPr id="5" name="Footer Placeholder 4">
            <a:extLst>
              <a:ext uri="{FF2B5EF4-FFF2-40B4-BE49-F238E27FC236}">
                <a16:creationId xmlns="" xmlns:a16="http://schemas.microsoft.com/office/drawing/2014/main" id="{A3B36522-D67D-44E0-A415-4E03F507B647}"/>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 xmlns:a16="http://schemas.microsoft.com/office/drawing/2014/main" id="{1C822ADE-CAD8-4FC5-AA4B-066A40169EBC}"/>
              </a:ext>
            </a:extLst>
          </p:cNvPr>
          <p:cNvPicPr>
            <a:picLocks noChangeAspect="1"/>
          </p:cNvPicPr>
          <p:nvPr/>
        </p:nvPicPr>
        <p:blipFill>
          <a:blip r:embed="rId2"/>
          <a:stretch>
            <a:fillRect/>
          </a:stretch>
        </p:blipFill>
        <p:spPr>
          <a:xfrm>
            <a:off x="4267200" y="1143000"/>
            <a:ext cx="4786312" cy="4545869"/>
          </a:xfrm>
          <a:prstGeom prst="rect">
            <a:avLst/>
          </a:prstGeom>
        </p:spPr>
      </p:pic>
      <p:sp>
        <p:nvSpPr>
          <p:cNvPr id="7" name="Oval 6">
            <a:extLst>
              <a:ext uri="{FF2B5EF4-FFF2-40B4-BE49-F238E27FC236}">
                <a16:creationId xmlns="" xmlns:a16="http://schemas.microsoft.com/office/drawing/2014/main" id="{359FAA60-7429-463D-88A4-12EEBE98250C}"/>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 &gt; 68</a:t>
            </a:r>
          </a:p>
        </p:txBody>
      </p:sp>
      <p:sp>
        <p:nvSpPr>
          <p:cNvPr id="8" name="Oval 7">
            <a:extLst>
              <a:ext uri="{FF2B5EF4-FFF2-40B4-BE49-F238E27FC236}">
                <a16:creationId xmlns="" xmlns:a16="http://schemas.microsoft.com/office/drawing/2014/main" id="{54D4382C-9023-4B8F-B39A-5B7ACD126841}"/>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Duration  &gt; 635</a:t>
            </a:r>
          </a:p>
        </p:txBody>
      </p:sp>
      <p:cxnSp>
        <p:nvCxnSpPr>
          <p:cNvPr id="10" name="Straight Arrow Connector 9">
            <a:extLst>
              <a:ext uri="{FF2B5EF4-FFF2-40B4-BE49-F238E27FC236}">
                <a16:creationId xmlns="" xmlns:a16="http://schemas.microsoft.com/office/drawing/2014/main" id="{006A22F6-7C36-459A-80E2-F88A56A95092}"/>
              </a:ext>
            </a:extLst>
          </p:cNvPr>
          <p:cNvCxnSpPr>
            <a:stCxn id="7" idx="3"/>
            <a:endCxn id="8"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49388F0E-5F93-49B3-9762-B8D21AF89740}"/>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No (9 of 91)</a:t>
            </a:r>
          </a:p>
        </p:txBody>
      </p:sp>
      <p:sp>
        <p:nvSpPr>
          <p:cNvPr id="12" name="Rectangle 11">
            <a:extLst>
              <a:ext uri="{FF2B5EF4-FFF2-40B4-BE49-F238E27FC236}">
                <a16:creationId xmlns="" xmlns:a16="http://schemas.microsoft.com/office/drawing/2014/main" id="{DCEED165-0F3D-465D-969A-C997358A3908}"/>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Yes (6 of 8)</a:t>
            </a:r>
          </a:p>
        </p:txBody>
      </p:sp>
      <p:sp>
        <p:nvSpPr>
          <p:cNvPr id="13" name="Rectangle 12">
            <a:extLst>
              <a:ext uri="{FF2B5EF4-FFF2-40B4-BE49-F238E27FC236}">
                <a16:creationId xmlns="" xmlns:a16="http://schemas.microsoft.com/office/drawing/2014/main" id="{93E57337-072A-45C9-A110-182D5CEB2654}"/>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Yes</a:t>
            </a:r>
          </a:p>
          <a:p>
            <a:pPr algn="ctr"/>
            <a:r>
              <a:rPr lang="en-US" sz="1400" dirty="0"/>
              <a:t>(1 of 1) </a:t>
            </a:r>
          </a:p>
        </p:txBody>
      </p:sp>
      <p:cxnSp>
        <p:nvCxnSpPr>
          <p:cNvPr id="15" name="Straight Arrow Connector 14">
            <a:extLst>
              <a:ext uri="{FF2B5EF4-FFF2-40B4-BE49-F238E27FC236}">
                <a16:creationId xmlns="" xmlns:a16="http://schemas.microsoft.com/office/drawing/2014/main" id="{9518B458-1ACC-48AF-B931-E901A13FDE32}"/>
              </a:ext>
            </a:extLst>
          </p:cNvPr>
          <p:cNvCxnSpPr>
            <a:cxnSpLocks/>
            <a:stCxn id="7" idx="5"/>
            <a:endCxn id="13"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523AA6E1-1ED0-4B5D-A36F-C2BC84662EF8}"/>
              </a:ext>
            </a:extLst>
          </p:cNvPr>
          <p:cNvCxnSpPr>
            <a:stCxn id="8" idx="5"/>
            <a:endCxn id="12"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F6E8E11A-2280-4C0A-BFF6-749324D66FAB}"/>
              </a:ext>
            </a:extLst>
          </p:cNvPr>
          <p:cNvCxnSpPr>
            <a:cxnSpLocks/>
            <a:stCxn id="8" idx="3"/>
            <a:endCxn id="11"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C23D4075-2BA1-4578-80FA-C8641B020F92}"/>
              </a:ext>
            </a:extLst>
          </p:cNvPr>
          <p:cNvSpPr txBox="1"/>
          <p:nvPr/>
        </p:nvSpPr>
        <p:spPr>
          <a:xfrm>
            <a:off x="2529382" y="2377943"/>
            <a:ext cx="485518"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 xmlns:a16="http://schemas.microsoft.com/office/drawing/2014/main" id="{761DF8AE-D99A-41F8-B149-24B6DE48162F}"/>
              </a:ext>
            </a:extLst>
          </p:cNvPr>
          <p:cNvSpPr txBox="1"/>
          <p:nvPr/>
        </p:nvSpPr>
        <p:spPr>
          <a:xfrm>
            <a:off x="1735996" y="4042455"/>
            <a:ext cx="485518" cy="369332"/>
          </a:xfrm>
          <a:prstGeom prst="rect">
            <a:avLst/>
          </a:prstGeom>
          <a:noFill/>
        </p:spPr>
        <p:txBody>
          <a:bodyPr wrap="none" rtlCol="0">
            <a:spAutoFit/>
          </a:bodyPr>
          <a:lstStyle/>
          <a:p>
            <a:r>
              <a:rPr lang="en-US" dirty="0"/>
              <a:t>Yes</a:t>
            </a:r>
          </a:p>
        </p:txBody>
      </p:sp>
      <p:sp>
        <p:nvSpPr>
          <p:cNvPr id="24" name="TextBox 23">
            <a:extLst>
              <a:ext uri="{FF2B5EF4-FFF2-40B4-BE49-F238E27FC236}">
                <a16:creationId xmlns="" xmlns:a16="http://schemas.microsoft.com/office/drawing/2014/main" id="{A2306C2F-7C1F-4D2A-9B55-19582A2F2C13}"/>
              </a:ext>
            </a:extLst>
          </p:cNvPr>
          <p:cNvSpPr txBox="1"/>
          <p:nvPr/>
        </p:nvSpPr>
        <p:spPr>
          <a:xfrm>
            <a:off x="1193485" y="2331783"/>
            <a:ext cx="455574" cy="369332"/>
          </a:xfrm>
          <a:prstGeom prst="rect">
            <a:avLst/>
          </a:prstGeom>
          <a:noFill/>
        </p:spPr>
        <p:txBody>
          <a:bodyPr wrap="none" rtlCol="0">
            <a:spAutoFit/>
          </a:bodyPr>
          <a:lstStyle/>
          <a:p>
            <a:r>
              <a:rPr lang="en-US" dirty="0"/>
              <a:t>No</a:t>
            </a:r>
          </a:p>
        </p:txBody>
      </p:sp>
      <p:sp>
        <p:nvSpPr>
          <p:cNvPr id="25" name="TextBox 24">
            <a:extLst>
              <a:ext uri="{FF2B5EF4-FFF2-40B4-BE49-F238E27FC236}">
                <a16:creationId xmlns="" xmlns:a16="http://schemas.microsoft.com/office/drawing/2014/main" id="{99A0AE10-7C35-4404-B32D-F3C947335E9D}"/>
              </a:ext>
            </a:extLst>
          </p:cNvPr>
          <p:cNvSpPr txBox="1"/>
          <p:nvPr/>
        </p:nvSpPr>
        <p:spPr>
          <a:xfrm>
            <a:off x="436081" y="4082164"/>
            <a:ext cx="455574"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2769659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31DB28B-F86F-49C3-9E90-BBA54DEB762A}"/>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 xmlns:a16="http://schemas.microsoft.com/office/drawing/2014/main" id="{C1A7BFED-0798-47F8-9058-CB0D619631DA}"/>
              </a:ext>
            </a:extLst>
          </p:cNvPr>
          <p:cNvSpPr>
            <a:spLocks noGrp="1"/>
          </p:cNvSpPr>
          <p:nvPr>
            <p:ph type="sldNum" sz="quarter" idx="12"/>
          </p:nvPr>
        </p:nvSpPr>
        <p:spPr/>
        <p:txBody>
          <a:bodyPr/>
          <a:lstStyle/>
          <a:p>
            <a:fld id="{37290FF7-652B-4475-AEAB-8B1A5D23AE09}" type="slidenum">
              <a:rPr lang="en-US" smtClean="0"/>
              <a:t>51</a:t>
            </a:fld>
            <a:endParaRPr lang="en-US"/>
          </a:p>
        </p:txBody>
      </p:sp>
      <p:sp>
        <p:nvSpPr>
          <p:cNvPr id="5" name="Footer Placeholder 4">
            <a:extLst>
              <a:ext uri="{FF2B5EF4-FFF2-40B4-BE49-F238E27FC236}">
                <a16:creationId xmlns="" xmlns:a16="http://schemas.microsoft.com/office/drawing/2014/main" id="{A3B36522-D67D-44E0-A415-4E03F507B647}"/>
              </a:ext>
            </a:extLst>
          </p:cNvPr>
          <p:cNvSpPr>
            <a:spLocks noGrp="1"/>
          </p:cNvSpPr>
          <p:nvPr>
            <p:ph type="ftr" sz="quarter" idx="3"/>
          </p:nvPr>
        </p:nvSpPr>
        <p:spPr/>
        <p:txBody>
          <a:bodyPr/>
          <a:lstStyle/>
          <a:p>
            <a:r>
              <a:rPr lang="en-US"/>
              <a:t>Kwartler CSCI S-96</a:t>
            </a:r>
            <a:endParaRPr lang="en-US" dirty="0"/>
          </a:p>
        </p:txBody>
      </p:sp>
      <p:sp>
        <p:nvSpPr>
          <p:cNvPr id="7" name="Oval 6">
            <a:extLst>
              <a:ext uri="{FF2B5EF4-FFF2-40B4-BE49-F238E27FC236}">
                <a16:creationId xmlns="" xmlns:a16="http://schemas.microsoft.com/office/drawing/2014/main" id="{359FAA60-7429-463D-88A4-12EEBE98250C}"/>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 &gt; 68</a:t>
            </a:r>
          </a:p>
        </p:txBody>
      </p:sp>
      <p:sp>
        <p:nvSpPr>
          <p:cNvPr id="8" name="Oval 7">
            <a:extLst>
              <a:ext uri="{FF2B5EF4-FFF2-40B4-BE49-F238E27FC236}">
                <a16:creationId xmlns="" xmlns:a16="http://schemas.microsoft.com/office/drawing/2014/main" id="{54D4382C-9023-4B8F-B39A-5B7ACD126841}"/>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Duration  &gt; 635</a:t>
            </a:r>
          </a:p>
        </p:txBody>
      </p:sp>
      <p:cxnSp>
        <p:nvCxnSpPr>
          <p:cNvPr id="10" name="Straight Arrow Connector 9">
            <a:extLst>
              <a:ext uri="{FF2B5EF4-FFF2-40B4-BE49-F238E27FC236}">
                <a16:creationId xmlns="" xmlns:a16="http://schemas.microsoft.com/office/drawing/2014/main" id="{006A22F6-7C36-459A-80E2-F88A56A95092}"/>
              </a:ext>
            </a:extLst>
          </p:cNvPr>
          <p:cNvCxnSpPr>
            <a:stCxn id="7" idx="3"/>
            <a:endCxn id="8"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 xmlns:a16="http://schemas.microsoft.com/office/drawing/2014/main" id="{49388F0E-5F93-49B3-9762-B8D21AF89740}"/>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No (9 of 91)</a:t>
            </a:r>
          </a:p>
        </p:txBody>
      </p:sp>
      <p:sp>
        <p:nvSpPr>
          <p:cNvPr id="12" name="Rectangle 11">
            <a:extLst>
              <a:ext uri="{FF2B5EF4-FFF2-40B4-BE49-F238E27FC236}">
                <a16:creationId xmlns="" xmlns:a16="http://schemas.microsoft.com/office/drawing/2014/main" id="{DCEED165-0F3D-465D-969A-C997358A3908}"/>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Yes (6 of 8)</a:t>
            </a:r>
          </a:p>
        </p:txBody>
      </p:sp>
      <p:sp>
        <p:nvSpPr>
          <p:cNvPr id="13" name="Rectangle 12">
            <a:extLst>
              <a:ext uri="{FF2B5EF4-FFF2-40B4-BE49-F238E27FC236}">
                <a16:creationId xmlns="" xmlns:a16="http://schemas.microsoft.com/office/drawing/2014/main" id="{93E57337-072A-45C9-A110-182D5CEB2654}"/>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Yes</a:t>
            </a:r>
          </a:p>
          <a:p>
            <a:pPr algn="ctr"/>
            <a:r>
              <a:rPr lang="en-US" sz="1400" dirty="0"/>
              <a:t>(1 of 1) </a:t>
            </a:r>
          </a:p>
        </p:txBody>
      </p:sp>
      <p:cxnSp>
        <p:nvCxnSpPr>
          <p:cNvPr id="15" name="Straight Arrow Connector 14">
            <a:extLst>
              <a:ext uri="{FF2B5EF4-FFF2-40B4-BE49-F238E27FC236}">
                <a16:creationId xmlns="" xmlns:a16="http://schemas.microsoft.com/office/drawing/2014/main" id="{9518B458-1ACC-48AF-B931-E901A13FDE32}"/>
              </a:ext>
            </a:extLst>
          </p:cNvPr>
          <p:cNvCxnSpPr>
            <a:cxnSpLocks/>
            <a:stCxn id="7" idx="5"/>
            <a:endCxn id="13"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 xmlns:a16="http://schemas.microsoft.com/office/drawing/2014/main" id="{523AA6E1-1ED0-4B5D-A36F-C2BC84662EF8}"/>
              </a:ext>
            </a:extLst>
          </p:cNvPr>
          <p:cNvCxnSpPr>
            <a:stCxn id="8" idx="5"/>
            <a:endCxn id="12"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F6E8E11A-2280-4C0A-BFF6-749324D66FAB}"/>
              </a:ext>
            </a:extLst>
          </p:cNvPr>
          <p:cNvCxnSpPr>
            <a:cxnSpLocks/>
            <a:stCxn id="8" idx="3"/>
            <a:endCxn id="11"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 xmlns:a16="http://schemas.microsoft.com/office/drawing/2014/main" id="{C23D4075-2BA1-4578-80FA-C8641B020F92}"/>
              </a:ext>
            </a:extLst>
          </p:cNvPr>
          <p:cNvSpPr txBox="1"/>
          <p:nvPr/>
        </p:nvSpPr>
        <p:spPr>
          <a:xfrm>
            <a:off x="2529382" y="2377943"/>
            <a:ext cx="485518"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 xmlns:a16="http://schemas.microsoft.com/office/drawing/2014/main" id="{761DF8AE-D99A-41F8-B149-24B6DE48162F}"/>
              </a:ext>
            </a:extLst>
          </p:cNvPr>
          <p:cNvSpPr txBox="1"/>
          <p:nvPr/>
        </p:nvSpPr>
        <p:spPr>
          <a:xfrm>
            <a:off x="1735996" y="4042455"/>
            <a:ext cx="485518" cy="369332"/>
          </a:xfrm>
          <a:prstGeom prst="rect">
            <a:avLst/>
          </a:prstGeom>
          <a:noFill/>
        </p:spPr>
        <p:txBody>
          <a:bodyPr wrap="none" rtlCol="0">
            <a:spAutoFit/>
          </a:bodyPr>
          <a:lstStyle/>
          <a:p>
            <a:r>
              <a:rPr lang="en-US" dirty="0"/>
              <a:t>Yes</a:t>
            </a:r>
          </a:p>
        </p:txBody>
      </p:sp>
      <p:sp>
        <p:nvSpPr>
          <p:cNvPr id="24" name="TextBox 23">
            <a:extLst>
              <a:ext uri="{FF2B5EF4-FFF2-40B4-BE49-F238E27FC236}">
                <a16:creationId xmlns="" xmlns:a16="http://schemas.microsoft.com/office/drawing/2014/main" id="{A2306C2F-7C1F-4D2A-9B55-19582A2F2C13}"/>
              </a:ext>
            </a:extLst>
          </p:cNvPr>
          <p:cNvSpPr txBox="1"/>
          <p:nvPr/>
        </p:nvSpPr>
        <p:spPr>
          <a:xfrm>
            <a:off x="1193485" y="2331783"/>
            <a:ext cx="455574" cy="369332"/>
          </a:xfrm>
          <a:prstGeom prst="rect">
            <a:avLst/>
          </a:prstGeom>
          <a:noFill/>
        </p:spPr>
        <p:txBody>
          <a:bodyPr wrap="none" rtlCol="0">
            <a:spAutoFit/>
          </a:bodyPr>
          <a:lstStyle/>
          <a:p>
            <a:r>
              <a:rPr lang="en-US" dirty="0"/>
              <a:t>No</a:t>
            </a:r>
          </a:p>
        </p:txBody>
      </p:sp>
      <p:sp>
        <p:nvSpPr>
          <p:cNvPr id="25" name="TextBox 24">
            <a:extLst>
              <a:ext uri="{FF2B5EF4-FFF2-40B4-BE49-F238E27FC236}">
                <a16:creationId xmlns="" xmlns:a16="http://schemas.microsoft.com/office/drawing/2014/main" id="{99A0AE10-7C35-4404-B32D-F3C947335E9D}"/>
              </a:ext>
            </a:extLst>
          </p:cNvPr>
          <p:cNvSpPr txBox="1"/>
          <p:nvPr/>
        </p:nvSpPr>
        <p:spPr>
          <a:xfrm>
            <a:off x="436081" y="4082164"/>
            <a:ext cx="455574" cy="369332"/>
          </a:xfrm>
          <a:prstGeom prst="rect">
            <a:avLst/>
          </a:prstGeom>
          <a:noFill/>
        </p:spPr>
        <p:txBody>
          <a:bodyPr wrap="none" rtlCol="0">
            <a:spAutoFit/>
          </a:bodyPr>
          <a:lstStyle/>
          <a:p>
            <a:r>
              <a:rPr lang="en-US" dirty="0"/>
              <a:t>No</a:t>
            </a:r>
          </a:p>
        </p:txBody>
      </p:sp>
      <p:sp>
        <p:nvSpPr>
          <p:cNvPr id="9" name="Right Brace 8">
            <a:extLst>
              <a:ext uri="{FF2B5EF4-FFF2-40B4-BE49-F238E27FC236}">
                <a16:creationId xmlns="" xmlns:a16="http://schemas.microsoft.com/office/drawing/2014/main" id="{FB095D80-2EA9-4AEA-9F82-76EB063A2B0B}"/>
              </a:ext>
            </a:extLst>
          </p:cNvPr>
          <p:cNvSpPr/>
          <p:nvPr/>
        </p:nvSpPr>
        <p:spPr>
          <a:xfrm>
            <a:off x="3428999" y="1447800"/>
            <a:ext cx="340345" cy="1249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 xmlns:a16="http://schemas.microsoft.com/office/drawing/2014/main" id="{CD73EFAB-6FE3-46A2-98D4-553A3804CA75}"/>
              </a:ext>
            </a:extLst>
          </p:cNvPr>
          <p:cNvSpPr txBox="1"/>
          <p:nvPr/>
        </p:nvSpPr>
        <p:spPr>
          <a:xfrm>
            <a:off x="3801597" y="1893401"/>
            <a:ext cx="1540806" cy="369332"/>
          </a:xfrm>
          <a:prstGeom prst="rect">
            <a:avLst/>
          </a:prstGeom>
          <a:noFill/>
        </p:spPr>
        <p:txBody>
          <a:bodyPr wrap="none" rtlCol="0">
            <a:spAutoFit/>
          </a:bodyPr>
          <a:lstStyle/>
          <a:p>
            <a:r>
              <a:rPr lang="en-US" dirty="0"/>
              <a:t>Decision Node</a:t>
            </a:r>
          </a:p>
        </p:txBody>
      </p:sp>
      <p:sp>
        <p:nvSpPr>
          <p:cNvPr id="26" name="Right Brace 25">
            <a:extLst>
              <a:ext uri="{FF2B5EF4-FFF2-40B4-BE49-F238E27FC236}">
                <a16:creationId xmlns="" xmlns:a16="http://schemas.microsoft.com/office/drawing/2014/main" id="{D579D309-742A-4401-AF38-E76A9C51DEE3}"/>
              </a:ext>
            </a:extLst>
          </p:cNvPr>
          <p:cNvSpPr/>
          <p:nvPr/>
        </p:nvSpPr>
        <p:spPr>
          <a:xfrm>
            <a:off x="4401827" y="5562600"/>
            <a:ext cx="340345"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 xmlns:a16="http://schemas.microsoft.com/office/drawing/2014/main" id="{DEB93670-9103-486B-9320-09B79CC5E5C4}"/>
              </a:ext>
            </a:extLst>
          </p:cNvPr>
          <p:cNvSpPr txBox="1"/>
          <p:nvPr/>
        </p:nvSpPr>
        <p:spPr>
          <a:xfrm>
            <a:off x="4742172" y="5682734"/>
            <a:ext cx="3022046" cy="369332"/>
          </a:xfrm>
          <a:prstGeom prst="rect">
            <a:avLst/>
          </a:prstGeom>
          <a:noFill/>
        </p:spPr>
        <p:txBody>
          <a:bodyPr wrap="none" rtlCol="0">
            <a:spAutoFit/>
          </a:bodyPr>
          <a:lstStyle/>
          <a:p>
            <a:r>
              <a:rPr lang="en-US" dirty="0"/>
              <a:t>Terminal Node or “Leaf” Node</a:t>
            </a:r>
          </a:p>
        </p:txBody>
      </p:sp>
    </p:spTree>
    <p:extLst>
      <p:ext uri="{BB962C8B-B14F-4D97-AF65-F5344CB8AC3E}">
        <p14:creationId xmlns:p14="http://schemas.microsoft.com/office/powerpoint/2010/main" val="491606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 xmlns:a16="http://schemas.microsoft.com/office/drawing/2014/main" id="{47B7E745-1D6E-43B1-8488-9B4111B4C580}"/>
              </a:ext>
            </a:extLst>
          </p:cNvPr>
          <p:cNvGrpSpPr/>
          <p:nvPr/>
        </p:nvGrpSpPr>
        <p:grpSpPr>
          <a:xfrm>
            <a:off x="811430" y="1097977"/>
            <a:ext cx="7689369" cy="4975746"/>
            <a:chOff x="997431" y="1272654"/>
            <a:chExt cx="6806063" cy="4208347"/>
          </a:xfrm>
        </p:grpSpPr>
        <p:pic>
          <p:nvPicPr>
            <p:cNvPr id="12292" name="Picture 4" descr="Image result for plinko">
              <a:extLst>
                <a:ext uri="{FF2B5EF4-FFF2-40B4-BE49-F238E27FC236}">
                  <a16:creationId xmlns="" xmlns:a16="http://schemas.microsoft.com/office/drawing/2014/main" id="{DCEE93ED-B0C9-4881-A563-C10FE5A437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92"/>
            <a:stretch/>
          </p:blipFill>
          <p:spPr bwMode="auto">
            <a:xfrm>
              <a:off x="997431" y="1272654"/>
              <a:ext cx="6806063" cy="420834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 xmlns:a16="http://schemas.microsoft.com/office/drawing/2014/main" id="{25146B34-8538-4BC6-AF8B-2642DC014146}"/>
                </a:ext>
              </a:extLst>
            </p:cNvPr>
            <p:cNvSpPr/>
            <p:nvPr/>
          </p:nvSpPr>
          <p:spPr>
            <a:xfrm>
              <a:off x="1524000" y="2467657"/>
              <a:ext cx="5791200" cy="2482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52</a:t>
            </a:fld>
            <a:endParaRPr lang="en-US"/>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grpSp>
        <p:nvGrpSpPr>
          <p:cNvPr id="37" name="Group 36">
            <a:extLst>
              <a:ext uri="{FF2B5EF4-FFF2-40B4-BE49-F238E27FC236}">
                <a16:creationId xmlns="" xmlns:a16="http://schemas.microsoft.com/office/drawing/2014/main" id="{544B2A22-0209-4526-B20A-ED8095F4F700}"/>
              </a:ext>
            </a:extLst>
          </p:cNvPr>
          <p:cNvGrpSpPr/>
          <p:nvPr/>
        </p:nvGrpSpPr>
        <p:grpSpPr>
          <a:xfrm>
            <a:off x="2650881" y="2252000"/>
            <a:ext cx="3256935" cy="3810000"/>
            <a:chOff x="228600" y="1447800"/>
            <a:chExt cx="4038600" cy="4724400"/>
          </a:xfrm>
        </p:grpSpPr>
        <p:sp>
          <p:nvSpPr>
            <p:cNvPr id="39" name="Oval 38">
              <a:extLst>
                <a:ext uri="{FF2B5EF4-FFF2-40B4-BE49-F238E27FC236}">
                  <a16:creationId xmlns="" xmlns:a16="http://schemas.microsoft.com/office/drawing/2014/main" id="{9D6C4D56-7125-43F6-935F-5993BBC4589D}"/>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0" name="Oval 39">
              <a:extLst>
                <a:ext uri="{FF2B5EF4-FFF2-40B4-BE49-F238E27FC236}">
                  <a16:creationId xmlns="" xmlns:a16="http://schemas.microsoft.com/office/drawing/2014/main" id="{9BD84D89-58B5-44FE-A581-2C79ABAF98D0}"/>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1" name="Straight Arrow Connector 40">
              <a:extLst>
                <a:ext uri="{FF2B5EF4-FFF2-40B4-BE49-F238E27FC236}">
                  <a16:creationId xmlns="" xmlns:a16="http://schemas.microsoft.com/office/drawing/2014/main" id="{F05C2D2A-AA66-45CE-8924-142F5360E082}"/>
                </a:ext>
              </a:extLst>
            </p:cNvPr>
            <p:cNvCxnSpPr>
              <a:stCxn id="39" idx="3"/>
              <a:endCxn id="40"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 xmlns:a16="http://schemas.microsoft.com/office/drawing/2014/main" id="{F417E60E-DCF7-47EA-8E85-5B38FD181992}"/>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3" name="Rectangle 42">
              <a:extLst>
                <a:ext uri="{FF2B5EF4-FFF2-40B4-BE49-F238E27FC236}">
                  <a16:creationId xmlns="" xmlns:a16="http://schemas.microsoft.com/office/drawing/2014/main" id="{3BD319A1-4636-457D-A7E4-0344AA4B6AD5}"/>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4" name="Rectangle 43">
              <a:extLst>
                <a:ext uri="{FF2B5EF4-FFF2-40B4-BE49-F238E27FC236}">
                  <a16:creationId xmlns="" xmlns:a16="http://schemas.microsoft.com/office/drawing/2014/main" id="{9E78E890-EE55-4350-AA79-68FC7842DFEF}"/>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5" name="Straight Arrow Connector 44">
              <a:extLst>
                <a:ext uri="{FF2B5EF4-FFF2-40B4-BE49-F238E27FC236}">
                  <a16:creationId xmlns="" xmlns:a16="http://schemas.microsoft.com/office/drawing/2014/main" id="{DE9F7219-EBDD-4C08-A471-A8DC2056F83B}"/>
                </a:ext>
              </a:extLst>
            </p:cNvPr>
            <p:cNvCxnSpPr>
              <a:cxnSpLocks/>
              <a:stCxn id="39" idx="5"/>
              <a:endCxn id="44"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 xmlns:a16="http://schemas.microsoft.com/office/drawing/2014/main" id="{6511B203-04DF-4200-872D-33F0720CC988}"/>
                </a:ext>
              </a:extLst>
            </p:cNvPr>
            <p:cNvCxnSpPr>
              <a:stCxn id="40" idx="5"/>
              <a:endCxn id="43"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108599D1-533B-4354-BF02-AF7CAEB4361A}"/>
                </a:ext>
              </a:extLst>
            </p:cNvPr>
            <p:cNvCxnSpPr>
              <a:cxnSpLocks/>
              <a:stCxn id="40" idx="3"/>
              <a:endCxn id="42"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 xmlns:a16="http://schemas.microsoft.com/office/drawing/2014/main" id="{A7F61A15-1BA3-43E9-A788-A1FDF6597168}"/>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49" name="TextBox 48">
              <a:extLst>
                <a:ext uri="{FF2B5EF4-FFF2-40B4-BE49-F238E27FC236}">
                  <a16:creationId xmlns="" xmlns:a16="http://schemas.microsoft.com/office/drawing/2014/main" id="{0FC3BACF-D6B7-4F74-8B37-745CEFBDD6DA}"/>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 xmlns:a16="http://schemas.microsoft.com/office/drawing/2014/main" id="{4BAF13BA-C6CA-4EDF-B2C1-A298C3A5A23C}"/>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1" name="TextBox 50">
              <a:extLst>
                <a:ext uri="{FF2B5EF4-FFF2-40B4-BE49-F238E27FC236}">
                  <a16:creationId xmlns="" xmlns:a16="http://schemas.microsoft.com/office/drawing/2014/main" id="{30F3AC8C-CEF0-4F0E-9927-3CF40AEC2240}"/>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Tree>
    <p:extLst>
      <p:ext uri="{BB962C8B-B14F-4D97-AF65-F5344CB8AC3E}">
        <p14:creationId xmlns:p14="http://schemas.microsoft.com/office/powerpoint/2010/main" val="335179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53</a:t>
            </a:fld>
            <a:endParaRPr lang="en-US"/>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 xmlns:a16="http://schemas.microsoft.com/office/drawing/2014/main" id="{C4B97301-62D5-4D3A-B60B-AC5FC4284485}"/>
              </a:ext>
            </a:extLst>
          </p:cNvPr>
          <p:cNvSpPr/>
          <p:nvPr/>
        </p:nvSpPr>
        <p:spPr>
          <a:xfrm>
            <a:off x="3704264" y="1120091"/>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 xmlns:a16="http://schemas.microsoft.com/office/drawing/2014/main" id="{A731FE05-C3F8-44A3-BB55-6EFDE0781CCE}"/>
              </a:ext>
            </a:extLst>
          </p:cNvPr>
          <p:cNvSpPr/>
          <p:nvPr/>
        </p:nvSpPr>
        <p:spPr>
          <a:xfrm>
            <a:off x="4070484" y="2041024"/>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963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54</a:t>
            </a:fld>
            <a:endParaRPr lang="en-US"/>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 xmlns:a16="http://schemas.microsoft.com/office/drawing/2014/main" id="{C4B97301-62D5-4D3A-B60B-AC5FC4284485}"/>
              </a:ext>
            </a:extLst>
          </p:cNvPr>
          <p:cNvSpPr/>
          <p:nvPr/>
        </p:nvSpPr>
        <p:spPr>
          <a:xfrm>
            <a:off x="3157035" y="2527848"/>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 xmlns:a16="http://schemas.microsoft.com/office/drawing/2014/main" id="{A731FE05-C3F8-44A3-BB55-6EFDE0781CCE}"/>
              </a:ext>
            </a:extLst>
          </p:cNvPr>
          <p:cNvSpPr/>
          <p:nvPr/>
        </p:nvSpPr>
        <p:spPr>
          <a:xfrm>
            <a:off x="3429014" y="3270358"/>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r>
              <a:rPr lang="en-US" dirty="0"/>
              <a:t>The age was less than 68 so the record drops to the next decision point.</a:t>
            </a:r>
          </a:p>
        </p:txBody>
      </p:sp>
    </p:spTree>
    <p:extLst>
      <p:ext uri="{BB962C8B-B14F-4D97-AF65-F5344CB8AC3E}">
        <p14:creationId xmlns:p14="http://schemas.microsoft.com/office/powerpoint/2010/main" val="3802068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fld id="{37290FF7-652B-4475-AEAB-8B1A5D23AE09}" type="slidenum">
              <a:rPr lang="en-US" smtClean="0"/>
              <a:t>55</a:t>
            </a:fld>
            <a:endParaRPr lang="en-US"/>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 xmlns:a16="http://schemas.microsoft.com/office/drawing/2014/main" id="{C4B97301-62D5-4D3A-B60B-AC5FC4284485}"/>
              </a:ext>
            </a:extLst>
          </p:cNvPr>
          <p:cNvSpPr/>
          <p:nvPr/>
        </p:nvSpPr>
        <p:spPr>
          <a:xfrm>
            <a:off x="3735869" y="4775766"/>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 xmlns:a16="http://schemas.microsoft.com/office/drawing/2014/main" id="{A731FE05-C3F8-44A3-BB55-6EFDE0781CCE}"/>
              </a:ext>
            </a:extLst>
          </p:cNvPr>
          <p:cNvSpPr/>
          <p:nvPr/>
        </p:nvSpPr>
        <p:spPr>
          <a:xfrm rot="19848004">
            <a:off x="3798580" y="4380143"/>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r>
              <a:rPr lang="en-US" dirty="0"/>
              <a:t>The duration is greater than 635 so the record lands at YES with a probability of 75% (6/8).</a:t>
            </a:r>
          </a:p>
        </p:txBody>
      </p:sp>
    </p:spTree>
    <p:extLst>
      <p:ext uri="{BB962C8B-B14F-4D97-AF65-F5344CB8AC3E}">
        <p14:creationId xmlns:p14="http://schemas.microsoft.com/office/powerpoint/2010/main" val="2901907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C822ADE-CAD8-4FC5-AA4B-066A40169EBC}"/>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231DB28B-F86F-49C3-9E90-BBA54DEB762A}"/>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 xmlns:a16="http://schemas.microsoft.com/office/drawing/2014/main" id="{C1A7BFED-0798-47F8-9058-CB0D619631DA}"/>
              </a:ext>
            </a:extLst>
          </p:cNvPr>
          <p:cNvSpPr>
            <a:spLocks noGrp="1"/>
          </p:cNvSpPr>
          <p:nvPr>
            <p:ph type="sldNum" sz="quarter" idx="12"/>
          </p:nvPr>
        </p:nvSpPr>
        <p:spPr/>
        <p:txBody>
          <a:bodyPr/>
          <a:lstStyle/>
          <a:p>
            <a:r>
              <a:rPr lang="en-US" dirty="0" smtClean="0"/>
              <a:t>57</a:t>
            </a:r>
            <a:endParaRPr lang="en-US" dirty="0"/>
          </a:p>
        </p:txBody>
      </p:sp>
      <p:sp>
        <p:nvSpPr>
          <p:cNvPr id="5" name="Footer Placeholder 4">
            <a:extLst>
              <a:ext uri="{FF2B5EF4-FFF2-40B4-BE49-F238E27FC236}">
                <a16:creationId xmlns="" xmlns:a16="http://schemas.microsoft.com/office/drawing/2014/main" id="{A3B36522-D67D-44E0-A415-4E03F507B647}"/>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 xmlns:a16="http://schemas.microsoft.com/office/drawing/2014/main" id="{F90250E9-450A-4C3A-8431-4C62E3C1B187}"/>
              </a:ext>
            </a:extLst>
          </p:cNvPr>
          <p:cNvSpPr/>
          <p:nvPr/>
        </p:nvSpPr>
        <p:spPr>
          <a:xfrm>
            <a:off x="7344508" y="2900196"/>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9" name="Oval 8">
            <a:extLst>
              <a:ext uri="{FF2B5EF4-FFF2-40B4-BE49-F238E27FC236}">
                <a16:creationId xmlns="" xmlns:a16="http://schemas.microsoft.com/office/drawing/2014/main" id="{845C0992-40C4-401A-8C5C-1BBEF49B6B98}"/>
              </a:ext>
            </a:extLst>
          </p:cNvPr>
          <p:cNvSpPr/>
          <p:nvPr/>
        </p:nvSpPr>
        <p:spPr>
          <a:xfrm>
            <a:off x="4038600" y="419100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 xmlns:a16="http://schemas.microsoft.com/office/drawing/2014/main" id="{5FEA02A4-3FD1-43C6-8A7A-06E8503A6BCE}"/>
              </a:ext>
            </a:extLst>
          </p:cNvPr>
          <p:cNvCxnSpPr>
            <a:stCxn id="9" idx="7"/>
            <a:endCxn id="20" idx="2"/>
          </p:cNvCxnSpPr>
          <p:nvPr/>
        </p:nvCxnSpPr>
        <p:spPr>
          <a:xfrm flipV="1">
            <a:off x="4103641" y="3383569"/>
            <a:ext cx="3240867" cy="8185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953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7/19/2018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a:xfrm>
            <a:off x="628650" y="365126"/>
            <a:ext cx="8286750" cy="591477"/>
          </a:xfrm>
        </p:spPr>
        <p:txBody>
          <a:bodyPr/>
          <a:lstStyle/>
          <a:p>
            <a:r>
              <a:rPr lang="en-US" dirty="0"/>
              <a:t>Let’s drop another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 xmlns:a16="http://schemas.microsoft.com/office/drawing/2014/main" id="{C4B97301-62D5-4D3A-B60B-AC5FC4284485}"/>
              </a:ext>
            </a:extLst>
          </p:cNvPr>
          <p:cNvSpPr/>
          <p:nvPr/>
        </p:nvSpPr>
        <p:spPr>
          <a:xfrm>
            <a:off x="3704264" y="1120091"/>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 xmlns:a16="http://schemas.microsoft.com/office/drawing/2014/main" id="{A731FE05-C3F8-44A3-BB55-6EFDE0781CCE}"/>
              </a:ext>
            </a:extLst>
          </p:cNvPr>
          <p:cNvSpPr/>
          <p:nvPr/>
        </p:nvSpPr>
        <p:spPr>
          <a:xfrm>
            <a:off x="4070484" y="2041024"/>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895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7/19/2018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 xmlns:a16="http://schemas.microsoft.com/office/drawing/2014/main" id="{C4B97301-62D5-4D3A-B60B-AC5FC4284485}"/>
              </a:ext>
            </a:extLst>
          </p:cNvPr>
          <p:cNvSpPr/>
          <p:nvPr/>
        </p:nvSpPr>
        <p:spPr>
          <a:xfrm>
            <a:off x="3157035" y="2527848"/>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 xmlns:a16="http://schemas.microsoft.com/office/drawing/2014/main" id="{A731FE05-C3F8-44A3-BB55-6EFDE0781CCE}"/>
              </a:ext>
            </a:extLst>
          </p:cNvPr>
          <p:cNvSpPr/>
          <p:nvPr/>
        </p:nvSpPr>
        <p:spPr>
          <a:xfrm>
            <a:off x="3429014" y="3270358"/>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 xmlns:a16="http://schemas.microsoft.com/office/drawing/2014/main"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age was less than 68 so the record drops to the next decision point.</a:t>
            </a:r>
          </a:p>
        </p:txBody>
      </p:sp>
    </p:spTree>
    <p:extLst>
      <p:ext uri="{BB962C8B-B14F-4D97-AF65-F5344CB8AC3E}">
        <p14:creationId xmlns:p14="http://schemas.microsoft.com/office/powerpoint/2010/main" val="834019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 xmlns:a16="http://schemas.microsoft.com/office/drawing/2014/main"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 xmlns:a16="http://schemas.microsoft.com/office/drawing/2014/main"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 xmlns:a16="http://schemas.microsoft.com/office/drawing/2014/main"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 xmlns:a16="http://schemas.microsoft.com/office/drawing/2014/main"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 xmlns:a16="http://schemas.microsoft.com/office/drawing/2014/main"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 xmlns:a16="http://schemas.microsoft.com/office/drawing/2014/main"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 xmlns:a16="http://schemas.microsoft.com/office/drawing/2014/main"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 xmlns:a16="http://schemas.microsoft.com/office/drawing/2014/main"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 xmlns:a16="http://schemas.microsoft.com/office/drawing/2014/main"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 xmlns:a16="http://schemas.microsoft.com/office/drawing/2014/main"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 xmlns:a16="http://schemas.microsoft.com/office/drawing/2014/main"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 xmlns:a16="http://schemas.microsoft.com/office/drawing/2014/main"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 xmlns:a16="http://schemas.microsoft.com/office/drawing/2014/main"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7/19/2018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 xmlns:a16="http://schemas.microsoft.com/office/drawing/2014/main"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 xmlns:a16="http://schemas.microsoft.com/office/drawing/2014/main"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 xmlns:a16="http://schemas.microsoft.com/office/drawing/2014/main"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 xmlns:a16="http://schemas.microsoft.com/office/drawing/2014/main" id="{C4B97301-62D5-4D3A-B60B-AC5FC4284485}"/>
              </a:ext>
            </a:extLst>
          </p:cNvPr>
          <p:cNvSpPr/>
          <p:nvPr/>
        </p:nvSpPr>
        <p:spPr>
          <a:xfrm>
            <a:off x="2290740" y="4804313"/>
            <a:ext cx="947872" cy="86794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 xmlns:a16="http://schemas.microsoft.com/office/drawing/2014/main" id="{A731FE05-C3F8-44A3-BB55-6EFDE0781CCE}"/>
              </a:ext>
            </a:extLst>
          </p:cNvPr>
          <p:cNvSpPr/>
          <p:nvPr/>
        </p:nvSpPr>
        <p:spPr>
          <a:xfrm rot="1339528">
            <a:off x="3060996" y="4350712"/>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 xmlns:a16="http://schemas.microsoft.com/office/drawing/2014/main" id="{2E862172-BFCE-4A92-9D62-B4EACB71372C}"/>
              </a:ext>
            </a:extLst>
          </p:cNvPr>
          <p:cNvSpPr txBox="1"/>
          <p:nvPr/>
        </p:nvSpPr>
        <p:spPr>
          <a:xfrm>
            <a:off x="5791200" y="1604518"/>
            <a:ext cx="3200400" cy="1477328"/>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Now the duration is less than 635 so the record drops to the terminal “NO”  and has a probability of accepting the loan offer of ~10%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702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Let’s practice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577515" y="1459832"/>
            <a:ext cx="5982600" cy="523220"/>
          </a:xfrm>
          <a:prstGeom prst="rect">
            <a:avLst/>
          </a:prstGeom>
          <a:noFill/>
        </p:spPr>
        <p:txBody>
          <a:bodyPr wrap="none" rtlCol="0">
            <a:spAutoFit/>
          </a:bodyPr>
          <a:lstStyle/>
          <a:p>
            <a:r>
              <a:rPr lang="en-US" sz="2800" b="1" dirty="0" smtClean="0"/>
              <a:t>Open </a:t>
            </a:r>
            <a:r>
              <a:rPr lang="en-US" sz="2800" b="1" dirty="0" err="1" smtClean="0"/>
              <a:t>G_fullyMarchMadnessREVISED.R</a:t>
            </a:r>
            <a:endParaRPr lang="en-US" sz="2800" b="1" dirty="0"/>
          </a:p>
        </p:txBody>
      </p:sp>
      <p:sp>
        <p:nvSpPr>
          <p:cNvPr id="7" name="Rectangle 6"/>
          <p:cNvSpPr/>
          <p:nvPr/>
        </p:nvSpPr>
        <p:spPr>
          <a:xfrm>
            <a:off x="2586038" y="3114675"/>
            <a:ext cx="4086225" cy="1285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skip over the “F” </a:t>
            </a:r>
            <a:r>
              <a:rPr lang="en-US" dirty="0" err="1" smtClean="0"/>
              <a:t>Rscript</a:t>
            </a:r>
            <a:r>
              <a:rPr lang="en-US" dirty="0" smtClean="0"/>
              <a:t> which builds a single variable logistic regression.  </a:t>
            </a:r>
            <a:endParaRPr lang="en-US" dirty="0"/>
          </a:p>
        </p:txBody>
      </p:sp>
    </p:spTree>
    <p:extLst>
      <p:ext uri="{BB962C8B-B14F-4D97-AF65-F5344CB8AC3E}">
        <p14:creationId xmlns:p14="http://schemas.microsoft.com/office/powerpoint/2010/main" val="604354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1C822ADE-CAD8-4FC5-AA4B-066A40169EBC}"/>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231DB28B-F86F-49C3-9E90-BBA54DEB76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7/19/2018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 xmlns:a16="http://schemas.microsoft.com/office/drawing/2014/main"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 xmlns:a16="http://schemas.microsoft.com/office/drawing/2014/main" id="{C1A7BFED-0798-47F8-9058-CB0D619631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 xmlns:a16="http://schemas.microsoft.com/office/drawing/2014/main" id="{A3B36522-D67D-44E0-A415-4E03F507B647}"/>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 xmlns:a16="http://schemas.microsoft.com/office/drawing/2014/main" id="{F90250E9-450A-4C3A-8431-4C62E3C1B187}"/>
              </a:ext>
            </a:extLst>
          </p:cNvPr>
          <p:cNvSpPr/>
          <p:nvPr/>
        </p:nvSpPr>
        <p:spPr>
          <a:xfrm>
            <a:off x="7501563" y="3987444"/>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 xmlns:a16="http://schemas.microsoft.com/office/drawing/2014/main" id="{845C0992-40C4-401A-8C5C-1BBEF49B6B98}"/>
              </a:ext>
            </a:extLst>
          </p:cNvPr>
          <p:cNvSpPr/>
          <p:nvPr/>
        </p:nvSpPr>
        <p:spPr>
          <a:xfrm>
            <a:off x="3276600" y="518160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 xmlns:a16="http://schemas.microsoft.com/office/drawing/2014/main" id="{5FEA02A4-3FD1-43C6-8A7A-06E8503A6BCE}"/>
              </a:ext>
            </a:extLst>
          </p:cNvPr>
          <p:cNvCxnSpPr>
            <a:stCxn id="9" idx="7"/>
            <a:endCxn id="20" idx="2"/>
          </p:cNvCxnSpPr>
          <p:nvPr/>
        </p:nvCxnSpPr>
        <p:spPr>
          <a:xfrm flipV="1">
            <a:off x="3341641" y="4470817"/>
            <a:ext cx="4159922" cy="72194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6D468015-C3F5-4F3D-8C64-1BFE1185EEB2}"/>
              </a:ext>
            </a:extLst>
          </p:cNvPr>
          <p:cNvSpPr txBox="1"/>
          <p:nvPr/>
        </p:nvSpPr>
        <p:spPr>
          <a:xfrm>
            <a:off x="5744308" y="1439976"/>
            <a:ext cx="3200400" cy="1600438"/>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Keep in mind a different algorithm may have come to a different conclusion…what about KNN?  Also, adding more rules may find the local structure closer to this point so some judgment must still be made when constructing a tree.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9825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a:t>How a decision tree really splits data.</a:t>
            </a:r>
          </a:p>
        </p:txBody>
      </p:sp>
      <p:sp>
        <p:nvSpPr>
          <p:cNvPr id="16387" name="Content Placeholder 2"/>
          <p:cNvSpPr>
            <a:spLocks noGrp="1"/>
          </p:cNvSpPr>
          <p:nvPr>
            <p:ph sz="quarter" idx="1"/>
          </p:nvPr>
        </p:nvSpPr>
        <p:spPr/>
        <p:txBody>
          <a:bodyPr/>
          <a:lstStyle/>
          <a:p>
            <a:pPr eaLnBrk="1" hangingPunct="1"/>
            <a:r>
              <a:rPr lang="en-US" altLang="en-US" dirty="0"/>
              <a:t>Order records according to one variable, say duration</a:t>
            </a:r>
          </a:p>
          <a:p>
            <a:pPr eaLnBrk="1" hangingPunct="1"/>
            <a:r>
              <a:rPr lang="en-US" altLang="en-US" dirty="0"/>
              <a:t>Take a predictor value, say 600 (from the first record) and divide records into those with duration &gt;= 600 and those &lt; 600</a:t>
            </a:r>
          </a:p>
          <a:p>
            <a:pPr eaLnBrk="1" hangingPunct="1"/>
            <a:r>
              <a:rPr lang="en-US" altLang="en-US" dirty="0"/>
              <a:t>Measure resulting purity (homogeneity) of class in each resulting portion</a:t>
            </a:r>
          </a:p>
          <a:p>
            <a:pPr eaLnBrk="1" hangingPunct="1"/>
            <a:r>
              <a:rPr lang="en-US" altLang="en-US" dirty="0"/>
              <a:t>Try all other split values within the duration vector</a:t>
            </a:r>
          </a:p>
          <a:p>
            <a:pPr eaLnBrk="1" hangingPunct="1"/>
            <a:r>
              <a:rPr lang="en-US" altLang="en-US" dirty="0"/>
              <a:t>Repeat for other variable(s)</a:t>
            </a:r>
          </a:p>
          <a:p>
            <a:pPr eaLnBrk="1" hangingPunct="1"/>
            <a:r>
              <a:rPr lang="en-US" altLang="en-US" dirty="0"/>
              <a:t>Select the one variable &amp; split that yields the most purity</a:t>
            </a:r>
          </a:p>
          <a:p>
            <a:pPr eaLnBrk="1" hangingPunct="1"/>
            <a:r>
              <a:rPr lang="en-US" altLang="en-US" dirty="0">
                <a:solidFill>
                  <a:schemeClr val="accent6"/>
                </a:solidFill>
              </a:rPr>
              <a:t>Since it splits at various values within a single vector, there is no need to standardize (center, scale, normalize).</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62</a:t>
            </a:r>
            <a:endParaRPr lang="en-US" dirty="0"/>
          </a:p>
        </p:txBody>
      </p:sp>
    </p:spTree>
    <p:extLst>
      <p:ext uri="{BB962C8B-B14F-4D97-AF65-F5344CB8AC3E}">
        <p14:creationId xmlns:p14="http://schemas.microsoft.com/office/powerpoint/2010/main" val="33880010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62</a:t>
            </a:fld>
            <a:endParaRPr lang="en-US"/>
          </a:p>
        </p:txBody>
      </p:sp>
      <p:sp>
        <p:nvSpPr>
          <p:cNvPr id="5" name="Footer Placeholder 4">
            <a:extLst>
              <a:ext uri="{FF2B5EF4-FFF2-40B4-BE49-F238E27FC236}">
                <a16:creationId xmlns=""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E97BFE1E-5F1A-4D5B-A90C-2D63F23FB9BF}"/>
              </a:ext>
            </a:extLst>
          </p:cNvPr>
          <p:cNvSpPr txBox="1"/>
          <p:nvPr/>
        </p:nvSpPr>
        <p:spPr>
          <a:xfrm>
            <a:off x="5744308" y="1439976"/>
            <a:ext cx="3200400" cy="738664"/>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2 rules still have some impurity in each section.  Maybe we should keep adding rules.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41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63</a:t>
            </a:fld>
            <a:endParaRPr lang="en-US"/>
          </a:p>
        </p:txBody>
      </p:sp>
      <p:sp>
        <p:nvSpPr>
          <p:cNvPr id="5" name="Footer Placeholder 4">
            <a:extLst>
              <a:ext uri="{FF2B5EF4-FFF2-40B4-BE49-F238E27FC236}">
                <a16:creationId xmlns=""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E97BFE1E-5F1A-4D5B-A90C-2D63F23FB9BF}"/>
              </a:ext>
            </a:extLst>
          </p:cNvPr>
          <p:cNvSpPr txBox="1"/>
          <p:nvPr/>
        </p:nvSpPr>
        <p:spPr>
          <a:xfrm>
            <a:off x="5744308" y="1439976"/>
            <a:ext cx="3200400" cy="307777"/>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Adding this rule improves the purity</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 xmlns:a16="http://schemas.microsoft.com/office/drawing/2014/main" id="{F1B989BF-6D09-4F99-8558-B02294075237}"/>
              </a:ext>
            </a:extLst>
          </p:cNvPr>
          <p:cNvCxnSpPr/>
          <p:nvPr/>
        </p:nvCxnSpPr>
        <p:spPr>
          <a:xfrm flipH="1">
            <a:off x="1295400" y="55626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A85B5247-BAD5-4715-BC07-F01B88B46BFC}"/>
              </a:ext>
            </a:extLst>
          </p:cNvPr>
          <p:cNvSpPr txBox="1"/>
          <p:nvPr/>
        </p:nvSpPr>
        <p:spPr>
          <a:xfrm>
            <a:off x="279565" y="5377934"/>
            <a:ext cx="995465" cy="369332"/>
          </a:xfrm>
          <a:prstGeom prst="rect">
            <a:avLst/>
          </a:prstGeom>
          <a:noFill/>
        </p:spPr>
        <p:txBody>
          <a:bodyPr wrap="none" rtlCol="0">
            <a:spAutoFit/>
          </a:bodyPr>
          <a:lstStyle/>
          <a:p>
            <a:r>
              <a:rPr lang="en-US" dirty="0"/>
              <a:t>Age &lt; 22</a:t>
            </a:r>
          </a:p>
        </p:txBody>
      </p:sp>
    </p:spTree>
    <p:extLst>
      <p:ext uri="{BB962C8B-B14F-4D97-AF65-F5344CB8AC3E}">
        <p14:creationId xmlns:p14="http://schemas.microsoft.com/office/powerpoint/2010/main" val="935637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64</a:t>
            </a:fld>
            <a:endParaRPr lang="en-US"/>
          </a:p>
        </p:txBody>
      </p:sp>
      <p:sp>
        <p:nvSpPr>
          <p:cNvPr id="5" name="Footer Placeholder 4">
            <a:extLst>
              <a:ext uri="{FF2B5EF4-FFF2-40B4-BE49-F238E27FC236}">
                <a16:creationId xmlns=""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E97BFE1E-5F1A-4D5B-A90C-2D63F23FB9BF}"/>
              </a:ext>
            </a:extLst>
          </p:cNvPr>
          <p:cNvSpPr txBox="1"/>
          <p:nvPr/>
        </p:nvSpPr>
        <p:spPr>
          <a:xfrm>
            <a:off x="5744308" y="1439976"/>
            <a:ext cx="3200400"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These additional rules look like they help too.</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 xmlns:a16="http://schemas.microsoft.com/office/drawing/2014/main" id="{F1B989BF-6D09-4F99-8558-B02294075237}"/>
              </a:ext>
            </a:extLst>
          </p:cNvPr>
          <p:cNvCxnSpPr/>
          <p:nvPr/>
        </p:nvCxnSpPr>
        <p:spPr>
          <a:xfrm flipH="1">
            <a:off x="1295400" y="55626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A85B5247-BAD5-4715-BC07-F01B88B46BFC}"/>
              </a:ext>
            </a:extLst>
          </p:cNvPr>
          <p:cNvSpPr txBox="1"/>
          <p:nvPr/>
        </p:nvSpPr>
        <p:spPr>
          <a:xfrm>
            <a:off x="279565" y="5377934"/>
            <a:ext cx="995465" cy="369332"/>
          </a:xfrm>
          <a:prstGeom prst="rect">
            <a:avLst/>
          </a:prstGeom>
          <a:noFill/>
        </p:spPr>
        <p:txBody>
          <a:bodyPr wrap="none" rtlCol="0">
            <a:spAutoFit/>
          </a:bodyPr>
          <a:lstStyle/>
          <a:p>
            <a:r>
              <a:rPr lang="en-US" dirty="0"/>
              <a:t>Age &lt; 22</a:t>
            </a:r>
          </a:p>
        </p:txBody>
      </p:sp>
      <p:cxnSp>
        <p:nvCxnSpPr>
          <p:cNvPr id="11" name="Straight Connector 10">
            <a:extLst>
              <a:ext uri="{FF2B5EF4-FFF2-40B4-BE49-F238E27FC236}">
                <a16:creationId xmlns="" xmlns:a16="http://schemas.microsoft.com/office/drawing/2014/main" id="{B56B45D8-4AF9-4A75-B1BC-F37A316684D3}"/>
              </a:ext>
            </a:extLst>
          </p:cNvPr>
          <p:cNvCxnSpPr/>
          <p:nvPr/>
        </p:nvCxnSpPr>
        <p:spPr>
          <a:xfrm flipH="1">
            <a:off x="1295400" y="26670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7910CBFE-AE67-4759-9761-F48B3425AE17}"/>
              </a:ext>
            </a:extLst>
          </p:cNvPr>
          <p:cNvSpPr txBox="1"/>
          <p:nvPr/>
        </p:nvSpPr>
        <p:spPr>
          <a:xfrm>
            <a:off x="279565" y="2482334"/>
            <a:ext cx="995465" cy="369332"/>
          </a:xfrm>
          <a:prstGeom prst="rect">
            <a:avLst/>
          </a:prstGeom>
          <a:noFill/>
        </p:spPr>
        <p:txBody>
          <a:bodyPr wrap="none" rtlCol="0">
            <a:spAutoFit/>
          </a:bodyPr>
          <a:lstStyle/>
          <a:p>
            <a:r>
              <a:rPr lang="en-US" dirty="0"/>
              <a:t>Age &gt; 62</a:t>
            </a:r>
          </a:p>
        </p:txBody>
      </p:sp>
      <p:cxnSp>
        <p:nvCxnSpPr>
          <p:cNvPr id="13" name="Straight Connector 12">
            <a:extLst>
              <a:ext uri="{FF2B5EF4-FFF2-40B4-BE49-F238E27FC236}">
                <a16:creationId xmlns="" xmlns:a16="http://schemas.microsoft.com/office/drawing/2014/main" id="{CC76F8C8-40AA-448A-8AA7-F73668022F4C}"/>
              </a:ext>
            </a:extLst>
          </p:cNvPr>
          <p:cNvCxnSpPr>
            <a:cxnSpLocks/>
          </p:cNvCxnSpPr>
          <p:nvPr/>
        </p:nvCxnSpPr>
        <p:spPr>
          <a:xfrm>
            <a:off x="5257800" y="1371600"/>
            <a:ext cx="0" cy="493776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3F4F65F0-4F63-428C-BBA5-F12183C27F37}"/>
              </a:ext>
            </a:extLst>
          </p:cNvPr>
          <p:cNvSpPr txBox="1"/>
          <p:nvPr/>
        </p:nvSpPr>
        <p:spPr>
          <a:xfrm rot="16200000">
            <a:off x="4544706" y="3184542"/>
            <a:ext cx="1748748" cy="369332"/>
          </a:xfrm>
          <a:prstGeom prst="rect">
            <a:avLst/>
          </a:prstGeom>
          <a:noFill/>
        </p:spPr>
        <p:txBody>
          <a:bodyPr wrap="none" rtlCol="0">
            <a:spAutoFit/>
          </a:bodyPr>
          <a:lstStyle/>
          <a:p>
            <a:r>
              <a:rPr lang="en-US" dirty="0"/>
              <a:t>Duration &gt; 1100 </a:t>
            </a:r>
          </a:p>
        </p:txBody>
      </p:sp>
    </p:spTree>
    <p:extLst>
      <p:ext uri="{BB962C8B-B14F-4D97-AF65-F5344CB8AC3E}">
        <p14:creationId xmlns:p14="http://schemas.microsoft.com/office/powerpoint/2010/main" val="922517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 xmlns:a16="http://schemas.microsoft.com/office/drawing/2014/main" id="{42E0C9CE-67EB-4AD0-836D-C783C61D2488}"/>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 xmlns:a16="http://schemas.microsoft.com/office/drawing/2014/main" id="{266C3AAE-17CC-4F12-939B-CC4079F7A6FA}"/>
              </a:ext>
            </a:extLst>
          </p:cNvPr>
          <p:cNvSpPr>
            <a:spLocks noGrp="1"/>
          </p:cNvSpPr>
          <p:nvPr>
            <p:ph type="sldNum" sz="quarter" idx="12"/>
          </p:nvPr>
        </p:nvSpPr>
        <p:spPr/>
        <p:txBody>
          <a:bodyPr/>
          <a:lstStyle/>
          <a:p>
            <a:fld id="{37290FF7-652B-4475-AEAB-8B1A5D23AE09}" type="slidenum">
              <a:rPr lang="en-US" smtClean="0"/>
              <a:t>65</a:t>
            </a:fld>
            <a:endParaRPr lang="en-US"/>
          </a:p>
        </p:txBody>
      </p:sp>
      <p:sp>
        <p:nvSpPr>
          <p:cNvPr id="5" name="Footer Placeholder 4">
            <a:extLst>
              <a:ext uri="{FF2B5EF4-FFF2-40B4-BE49-F238E27FC236}">
                <a16:creationId xmlns="" xmlns:a16="http://schemas.microsoft.com/office/drawing/2014/main"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E97BFE1E-5F1A-4D5B-A90C-2D63F23FB9BF}"/>
              </a:ext>
            </a:extLst>
          </p:cNvPr>
          <p:cNvSpPr txBox="1"/>
          <p:nvPr/>
        </p:nvSpPr>
        <p:spPr>
          <a:xfrm>
            <a:off x="5744308" y="1439976"/>
            <a:ext cx="3200400"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Great these rules are 100% pure!  Our decision tree is perfect.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 xmlns:a16="http://schemas.microsoft.com/office/drawing/2014/main" id="{F1B989BF-6D09-4F99-8558-B02294075237}"/>
              </a:ext>
            </a:extLst>
          </p:cNvPr>
          <p:cNvCxnSpPr>
            <a:cxnSpLocks/>
          </p:cNvCxnSpPr>
          <p:nvPr/>
        </p:nvCxnSpPr>
        <p:spPr>
          <a:xfrm flipH="1">
            <a:off x="2209800" y="55626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B56B45D8-4AF9-4A75-B1BC-F37A316684D3}"/>
              </a:ext>
            </a:extLst>
          </p:cNvPr>
          <p:cNvCxnSpPr>
            <a:cxnSpLocks/>
          </p:cNvCxnSpPr>
          <p:nvPr/>
        </p:nvCxnSpPr>
        <p:spPr>
          <a:xfrm flipH="1">
            <a:off x="2209800" y="26670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 xmlns:a16="http://schemas.microsoft.com/office/drawing/2014/main" id="{CC76F8C8-40AA-448A-8AA7-F73668022F4C}"/>
              </a:ext>
            </a:extLst>
          </p:cNvPr>
          <p:cNvCxnSpPr>
            <a:cxnSpLocks/>
          </p:cNvCxnSpPr>
          <p:nvPr/>
        </p:nvCxnSpPr>
        <p:spPr>
          <a:xfrm>
            <a:off x="5257800" y="1371600"/>
            <a:ext cx="0" cy="4463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C3765B36-A054-4794-952D-C0340F779675}"/>
              </a:ext>
            </a:extLst>
          </p:cNvPr>
          <p:cNvCxnSpPr>
            <a:cxnSpLocks/>
          </p:cNvCxnSpPr>
          <p:nvPr/>
        </p:nvCxnSpPr>
        <p:spPr>
          <a:xfrm flipH="1">
            <a:off x="3200400" y="4974125"/>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FDD628E9-E852-40EC-BC22-FA20FD1B453A}"/>
              </a:ext>
            </a:extLst>
          </p:cNvPr>
          <p:cNvCxnSpPr>
            <a:cxnSpLocks/>
          </p:cNvCxnSpPr>
          <p:nvPr/>
        </p:nvCxnSpPr>
        <p:spPr>
          <a:xfrm>
            <a:off x="4191000" y="1418591"/>
            <a:ext cx="0" cy="2315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FB78FD9E-B73B-4473-90E2-1768B0F85945}"/>
              </a:ext>
            </a:extLst>
          </p:cNvPr>
          <p:cNvCxnSpPr>
            <a:cxnSpLocks/>
          </p:cNvCxnSpPr>
          <p:nvPr/>
        </p:nvCxnSpPr>
        <p:spPr>
          <a:xfrm flipH="1">
            <a:off x="2209800" y="4495800"/>
            <a:ext cx="17322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F0F30FE0-18B6-4E29-81AB-98C146BACA4B}"/>
              </a:ext>
            </a:extLst>
          </p:cNvPr>
          <p:cNvCxnSpPr>
            <a:cxnSpLocks/>
          </p:cNvCxnSpPr>
          <p:nvPr/>
        </p:nvCxnSpPr>
        <p:spPr>
          <a:xfrm>
            <a:off x="3525981" y="4495800"/>
            <a:ext cx="0" cy="47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32901875-276B-4A86-9ABE-888029171C04}"/>
              </a:ext>
            </a:extLst>
          </p:cNvPr>
          <p:cNvCxnSpPr>
            <a:cxnSpLocks/>
          </p:cNvCxnSpPr>
          <p:nvPr/>
        </p:nvCxnSpPr>
        <p:spPr>
          <a:xfrm>
            <a:off x="3429000" y="4495800"/>
            <a:ext cx="0" cy="47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B2B588CF-8ACA-4EEC-A6BE-EECAD5655EA4}"/>
              </a:ext>
            </a:extLst>
          </p:cNvPr>
          <p:cNvCxnSpPr>
            <a:cxnSpLocks/>
          </p:cNvCxnSpPr>
          <p:nvPr/>
        </p:nvCxnSpPr>
        <p:spPr>
          <a:xfrm flipH="1">
            <a:off x="2209800" y="3733800"/>
            <a:ext cx="198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6D0B0B52-44E1-4AE3-9E9A-CC207E85A274}"/>
              </a:ext>
            </a:extLst>
          </p:cNvPr>
          <p:cNvCxnSpPr>
            <a:cxnSpLocks/>
          </p:cNvCxnSpPr>
          <p:nvPr/>
        </p:nvCxnSpPr>
        <p:spPr>
          <a:xfrm>
            <a:off x="3205681" y="4974125"/>
            <a:ext cx="0" cy="218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52EA001F-87DB-401F-9E85-8BB18E6F3DDC}"/>
              </a:ext>
            </a:extLst>
          </p:cNvPr>
          <p:cNvCxnSpPr>
            <a:cxnSpLocks/>
          </p:cNvCxnSpPr>
          <p:nvPr/>
        </p:nvCxnSpPr>
        <p:spPr>
          <a:xfrm flipH="1">
            <a:off x="3200400" y="5192917"/>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E7A07BB8-6EC0-44C8-AA94-EC107C7F264C}"/>
              </a:ext>
            </a:extLst>
          </p:cNvPr>
          <p:cNvCxnSpPr>
            <a:cxnSpLocks/>
          </p:cNvCxnSpPr>
          <p:nvPr/>
        </p:nvCxnSpPr>
        <p:spPr>
          <a:xfrm>
            <a:off x="3447107"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5F7467E4-098C-4049-919A-C61E02C811FE}"/>
              </a:ext>
            </a:extLst>
          </p:cNvPr>
          <p:cNvCxnSpPr>
            <a:cxnSpLocks/>
          </p:cNvCxnSpPr>
          <p:nvPr/>
        </p:nvCxnSpPr>
        <p:spPr>
          <a:xfrm flipH="1">
            <a:off x="3200401" y="3276600"/>
            <a:ext cx="246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 xmlns:a16="http://schemas.microsoft.com/office/drawing/2014/main" id="{1AD86505-38E1-4F8F-BC93-F488EFF08B83}"/>
              </a:ext>
            </a:extLst>
          </p:cNvPr>
          <p:cNvCxnSpPr>
            <a:cxnSpLocks/>
          </p:cNvCxnSpPr>
          <p:nvPr/>
        </p:nvCxnSpPr>
        <p:spPr>
          <a:xfrm>
            <a:off x="3200400"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CC7690C5-12EC-4B85-9E0F-9815305979E7}"/>
              </a:ext>
            </a:extLst>
          </p:cNvPr>
          <p:cNvCxnSpPr>
            <a:cxnSpLocks/>
          </p:cNvCxnSpPr>
          <p:nvPr/>
        </p:nvCxnSpPr>
        <p:spPr>
          <a:xfrm>
            <a:off x="2873932" y="4417072"/>
            <a:ext cx="0" cy="78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4D58BB06-B0B6-447B-8587-9A6950668CC4}"/>
              </a:ext>
            </a:extLst>
          </p:cNvPr>
          <p:cNvCxnSpPr>
            <a:cxnSpLocks/>
          </p:cNvCxnSpPr>
          <p:nvPr/>
        </p:nvCxnSpPr>
        <p:spPr>
          <a:xfrm flipH="1">
            <a:off x="2873932" y="4417072"/>
            <a:ext cx="246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9819C8FB-1806-416D-AA8F-D21DCD90FCFF}"/>
              </a:ext>
            </a:extLst>
          </p:cNvPr>
          <p:cNvCxnSpPr>
            <a:cxnSpLocks/>
          </p:cNvCxnSpPr>
          <p:nvPr/>
        </p:nvCxnSpPr>
        <p:spPr>
          <a:xfrm>
            <a:off x="3120639" y="4423572"/>
            <a:ext cx="0" cy="78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 xmlns:a16="http://schemas.microsoft.com/office/drawing/2014/main" id="{BE9F6E66-4AE8-4CB2-9E98-63E86D75EAFC}"/>
              </a:ext>
            </a:extLst>
          </p:cNvPr>
          <p:cNvCxnSpPr>
            <a:cxnSpLocks/>
          </p:cNvCxnSpPr>
          <p:nvPr/>
        </p:nvCxnSpPr>
        <p:spPr>
          <a:xfrm>
            <a:off x="2873932" y="2667000"/>
            <a:ext cx="0" cy="88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068DBCCD-9BDD-4FAA-B9D8-1D3504B68375}"/>
              </a:ext>
            </a:extLst>
          </p:cNvPr>
          <p:cNvCxnSpPr>
            <a:cxnSpLocks/>
          </p:cNvCxnSpPr>
          <p:nvPr/>
        </p:nvCxnSpPr>
        <p:spPr>
          <a:xfrm>
            <a:off x="2744645" y="2667000"/>
            <a:ext cx="0" cy="88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 xmlns:a16="http://schemas.microsoft.com/office/drawing/2014/main" id="{998BD112-596D-431C-8A15-33B0E9924546}"/>
              </a:ext>
            </a:extLst>
          </p:cNvPr>
          <p:cNvCxnSpPr>
            <a:cxnSpLocks/>
          </p:cNvCxnSpPr>
          <p:nvPr/>
        </p:nvCxnSpPr>
        <p:spPr>
          <a:xfrm flipH="1">
            <a:off x="2742479" y="2755479"/>
            <a:ext cx="1314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6DCA1BD4-38D8-4927-AD6A-49EDECC1A955}"/>
              </a:ext>
            </a:extLst>
          </p:cNvPr>
          <p:cNvCxnSpPr>
            <a:cxnSpLocks/>
          </p:cNvCxnSpPr>
          <p:nvPr/>
        </p:nvCxnSpPr>
        <p:spPr>
          <a:xfrm flipH="1">
            <a:off x="3200400" y="3412374"/>
            <a:ext cx="246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 xmlns:a16="http://schemas.microsoft.com/office/drawing/2014/main" id="{D9B7D6D0-595B-4D41-A1AD-1A7E880DFE3F}"/>
              </a:ext>
            </a:extLst>
          </p:cNvPr>
          <p:cNvCxnSpPr>
            <a:cxnSpLocks/>
          </p:cNvCxnSpPr>
          <p:nvPr/>
        </p:nvCxnSpPr>
        <p:spPr>
          <a:xfrm>
            <a:off x="3332565"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E9A43CEE-DA9A-4293-85D0-9696A818B2BC}"/>
              </a:ext>
            </a:extLst>
          </p:cNvPr>
          <p:cNvCxnSpPr>
            <a:cxnSpLocks/>
          </p:cNvCxnSpPr>
          <p:nvPr/>
        </p:nvCxnSpPr>
        <p:spPr>
          <a:xfrm>
            <a:off x="2722745" y="4499011"/>
            <a:ext cx="0" cy="338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 xmlns:a16="http://schemas.microsoft.com/office/drawing/2014/main" id="{54CF4FA7-7716-442D-A5E6-9E14C6341E3A}"/>
              </a:ext>
            </a:extLst>
          </p:cNvPr>
          <p:cNvCxnSpPr>
            <a:cxnSpLocks/>
          </p:cNvCxnSpPr>
          <p:nvPr/>
        </p:nvCxnSpPr>
        <p:spPr>
          <a:xfrm>
            <a:off x="2650249" y="4495800"/>
            <a:ext cx="0" cy="34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 xmlns:a16="http://schemas.microsoft.com/office/drawing/2014/main" id="{6055A1C5-2F7D-4CD4-9707-FEED70D6434B}"/>
              </a:ext>
            </a:extLst>
          </p:cNvPr>
          <p:cNvCxnSpPr>
            <a:cxnSpLocks/>
          </p:cNvCxnSpPr>
          <p:nvPr/>
        </p:nvCxnSpPr>
        <p:spPr>
          <a:xfrm flipH="1">
            <a:off x="2654768" y="4837117"/>
            <a:ext cx="679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 xmlns:a16="http://schemas.microsoft.com/office/drawing/2014/main" id="{5CB7B4EA-AF1A-46B8-96D8-EB60955B1527}"/>
              </a:ext>
            </a:extLst>
          </p:cNvPr>
          <p:cNvCxnSpPr>
            <a:cxnSpLocks/>
          </p:cNvCxnSpPr>
          <p:nvPr/>
        </p:nvCxnSpPr>
        <p:spPr>
          <a:xfrm flipH="1">
            <a:off x="2654768" y="4734962"/>
            <a:ext cx="67977"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 xmlns:a16="http://schemas.microsoft.com/office/drawing/2014/main" id="{812FDB3C-5958-44CE-916D-DC5C5E8C0932}"/>
              </a:ext>
            </a:extLst>
          </p:cNvPr>
          <p:cNvSpPr txBox="1"/>
          <p:nvPr/>
        </p:nvSpPr>
        <p:spPr>
          <a:xfrm>
            <a:off x="5744308" y="2147633"/>
            <a:ext cx="3200400" cy="116955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Calibri" panose="020F0502020204030204"/>
              </a:rPr>
              <a:t>WRONG! Some of the rules were made for a single marketing offer.  We fit to closely to the local structure so when </a:t>
            </a:r>
            <a:r>
              <a:rPr lang="en-US" sz="1400" dirty="0" smtClean="0">
                <a:solidFill>
                  <a:schemeClr val="bg1"/>
                </a:solidFill>
                <a:latin typeface="Calibri" panose="020F0502020204030204"/>
              </a:rPr>
              <a:t>we </a:t>
            </a:r>
            <a:r>
              <a:rPr lang="en-US" sz="1400" dirty="0">
                <a:solidFill>
                  <a:schemeClr val="bg1"/>
                </a:solidFill>
                <a:latin typeface="Calibri" panose="020F0502020204030204"/>
              </a:rPr>
              <a:t>need to make a decision in the future this model wont be as accurate!</a:t>
            </a:r>
            <a:endParaRPr kumimoji="0" lang="en-US" sz="1400" b="0" i="0" u="none" strike="noStrike" kern="1200" cap="none" spc="0" normalizeH="0" baseline="0" noProof="0" dirty="0">
              <a:ln>
                <a:noFill/>
              </a:ln>
              <a:solidFill>
                <a:schemeClr val="bg1"/>
              </a:solidFill>
              <a:effectLst/>
              <a:uLnTx/>
              <a:uFillTx/>
              <a:latin typeface="Calibri" panose="020F0502020204030204"/>
            </a:endParaRPr>
          </a:p>
        </p:txBody>
      </p:sp>
      <p:sp>
        <p:nvSpPr>
          <p:cNvPr id="75" name="Rectangle: Rounded Corners 74">
            <a:extLst>
              <a:ext uri="{FF2B5EF4-FFF2-40B4-BE49-F238E27FC236}">
                <a16:creationId xmlns="" xmlns:a16="http://schemas.microsoft.com/office/drawing/2014/main" id="{CC4D4B59-C941-4580-BC81-A977AF3F6956}"/>
              </a:ext>
            </a:extLst>
          </p:cNvPr>
          <p:cNvSpPr/>
          <p:nvPr/>
        </p:nvSpPr>
        <p:spPr>
          <a:xfrm>
            <a:off x="7361926" y="4974125"/>
            <a:ext cx="1600200" cy="68644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Perfect node, but this is a rather specific customer  case.</a:t>
            </a:r>
          </a:p>
        </p:txBody>
      </p:sp>
      <p:sp>
        <p:nvSpPr>
          <p:cNvPr id="74" name="Arrow: Pentagon 73">
            <a:extLst>
              <a:ext uri="{FF2B5EF4-FFF2-40B4-BE49-F238E27FC236}">
                <a16:creationId xmlns="" xmlns:a16="http://schemas.microsoft.com/office/drawing/2014/main" id="{6A5D6162-BD49-44AE-B01A-EA00823D6446}"/>
              </a:ext>
            </a:extLst>
          </p:cNvPr>
          <p:cNvSpPr/>
          <p:nvPr/>
        </p:nvSpPr>
        <p:spPr>
          <a:xfrm>
            <a:off x="6167198" y="4954423"/>
            <a:ext cx="1438754" cy="725483"/>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Age &gt;38</a:t>
            </a:r>
          </a:p>
          <a:p>
            <a:r>
              <a:rPr lang="en-US" sz="1200" dirty="0"/>
              <a:t>Age &lt;39</a:t>
            </a:r>
          </a:p>
          <a:p>
            <a:r>
              <a:rPr lang="en-US" sz="1200" dirty="0"/>
              <a:t>Duration &gt;225</a:t>
            </a:r>
          </a:p>
          <a:p>
            <a:r>
              <a:rPr lang="en-US" sz="1200" dirty="0"/>
              <a:t>Duration &lt; 300</a:t>
            </a:r>
          </a:p>
        </p:txBody>
      </p:sp>
      <p:cxnSp>
        <p:nvCxnSpPr>
          <p:cNvPr id="77" name="Straight Arrow Connector 76">
            <a:extLst>
              <a:ext uri="{FF2B5EF4-FFF2-40B4-BE49-F238E27FC236}">
                <a16:creationId xmlns="" xmlns:a16="http://schemas.microsoft.com/office/drawing/2014/main" id="{8A23D7A3-D94C-4196-B460-6CE92F953E67}"/>
              </a:ext>
            </a:extLst>
          </p:cNvPr>
          <p:cNvCxnSpPr>
            <a:endCxn id="74" idx="1"/>
          </p:cNvCxnSpPr>
          <p:nvPr/>
        </p:nvCxnSpPr>
        <p:spPr>
          <a:xfrm>
            <a:off x="3039474" y="4456436"/>
            <a:ext cx="3127724" cy="86072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352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98318D2-FCDC-4C59-8DD5-D9CEC2ABDBC8}"/>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3DD65BA8-85D7-4A45-9F39-B217A21D03CD}"/>
              </a:ext>
            </a:extLst>
          </p:cNvPr>
          <p:cNvSpPr>
            <a:spLocks noGrp="1"/>
          </p:cNvSpPr>
          <p:nvPr>
            <p:ph type="title"/>
          </p:nvPr>
        </p:nvSpPr>
        <p:spPr/>
        <p:txBody>
          <a:bodyPr/>
          <a:lstStyle/>
          <a:p>
            <a:r>
              <a:rPr lang="en-US" dirty="0" err="1"/>
              <a:t>cp</a:t>
            </a:r>
            <a:r>
              <a:rPr lang="en-US" dirty="0"/>
              <a:t>- complexity parameter</a:t>
            </a:r>
          </a:p>
        </p:txBody>
      </p:sp>
      <p:sp>
        <p:nvSpPr>
          <p:cNvPr id="4" name="Slide Number Placeholder 3">
            <a:extLst>
              <a:ext uri="{FF2B5EF4-FFF2-40B4-BE49-F238E27FC236}">
                <a16:creationId xmlns="" xmlns:a16="http://schemas.microsoft.com/office/drawing/2014/main" id="{5D4EAF60-C73E-45D3-BE12-58A721B142CB}"/>
              </a:ext>
            </a:extLst>
          </p:cNvPr>
          <p:cNvSpPr>
            <a:spLocks noGrp="1"/>
          </p:cNvSpPr>
          <p:nvPr>
            <p:ph type="sldNum" sz="quarter" idx="12"/>
          </p:nvPr>
        </p:nvSpPr>
        <p:spPr/>
        <p:txBody>
          <a:bodyPr/>
          <a:lstStyle/>
          <a:p>
            <a:fld id="{37290FF7-652B-4475-AEAB-8B1A5D23AE09}" type="slidenum">
              <a:rPr lang="en-US" smtClean="0"/>
              <a:t>66</a:t>
            </a:fld>
            <a:endParaRPr lang="en-US"/>
          </a:p>
        </p:txBody>
      </p:sp>
      <p:sp>
        <p:nvSpPr>
          <p:cNvPr id="5" name="Footer Placeholder 4">
            <a:extLst>
              <a:ext uri="{FF2B5EF4-FFF2-40B4-BE49-F238E27FC236}">
                <a16:creationId xmlns="" xmlns:a16="http://schemas.microsoft.com/office/drawing/2014/main" id="{E9D85EC9-AA34-495A-B4B1-A3837FA9A4CA}"/>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F9E573D0-A41C-48C4-96FD-2CBCB8FD7FB5}"/>
              </a:ext>
            </a:extLst>
          </p:cNvPr>
          <p:cNvSpPr txBox="1"/>
          <p:nvPr/>
        </p:nvSpPr>
        <p:spPr>
          <a:xfrm>
            <a:off x="324232" y="2733147"/>
            <a:ext cx="8495535" cy="1015663"/>
          </a:xfrm>
          <a:prstGeom prst="rect">
            <a:avLst/>
          </a:prstGeom>
          <a:noFill/>
        </p:spPr>
        <p:txBody>
          <a:bodyPr wrap="square" rtlCol="0">
            <a:spAutoFit/>
          </a:bodyPr>
          <a:lstStyle/>
          <a:p>
            <a:r>
              <a:rPr lang="en-US" dirty="0"/>
              <a:t>The </a:t>
            </a:r>
            <a:r>
              <a:rPr lang="en-US" sz="2400" dirty="0" err="1">
                <a:highlight>
                  <a:srgbClr val="C0C0C0"/>
                </a:highlight>
                <a:latin typeface="Consolas" panose="020B0609020204030204" pitchFamily="49" charset="0"/>
              </a:rPr>
              <a:t>cp</a:t>
            </a:r>
            <a:r>
              <a:rPr lang="en-US" dirty="0"/>
              <a:t> value measures the size of the tree compared to its ability to separate the data.  The tree will grow until the next split doesn’t reduce the </a:t>
            </a:r>
            <a:r>
              <a:rPr lang="en-US" dirty="0" err="1"/>
              <a:t>cp</a:t>
            </a:r>
            <a:r>
              <a:rPr lang="en-US" dirty="0"/>
              <a:t> value…meaning that split added more complexity than is gained from the purity of the node.</a:t>
            </a:r>
          </a:p>
        </p:txBody>
      </p:sp>
      <p:sp>
        <p:nvSpPr>
          <p:cNvPr id="8" name="Rectangle 7">
            <a:extLst>
              <a:ext uri="{FF2B5EF4-FFF2-40B4-BE49-F238E27FC236}">
                <a16:creationId xmlns="" xmlns:a16="http://schemas.microsoft.com/office/drawing/2014/main" id="{339A208C-ABFA-4B91-A9E9-B4581FAF9BF8}"/>
              </a:ext>
            </a:extLst>
          </p:cNvPr>
          <p:cNvSpPr/>
          <p:nvPr/>
        </p:nvSpPr>
        <p:spPr>
          <a:xfrm>
            <a:off x="760492" y="5563701"/>
            <a:ext cx="7432894" cy="389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Setting cp to a negative amount ensures that the tree will be fully grown.</a:t>
            </a:r>
          </a:p>
        </p:txBody>
      </p:sp>
    </p:spTree>
    <p:extLst>
      <p:ext uri="{BB962C8B-B14F-4D97-AF65-F5344CB8AC3E}">
        <p14:creationId xmlns:p14="http://schemas.microsoft.com/office/powerpoint/2010/main" val="4089372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3B68FDF-BAA1-41D8-8639-0CC6E91B7C84}"/>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EC8C470A-A9D9-4532-A35A-727A53F32E02}"/>
              </a:ext>
            </a:extLst>
          </p:cNvPr>
          <p:cNvSpPr>
            <a:spLocks noGrp="1"/>
          </p:cNvSpPr>
          <p:nvPr>
            <p:ph type="title"/>
          </p:nvPr>
        </p:nvSpPr>
        <p:spPr/>
        <p:txBody>
          <a:bodyPr/>
          <a:lstStyle/>
          <a:p>
            <a:r>
              <a:rPr lang="en-US" dirty="0"/>
              <a:t>Open Bank Loans Decision </a:t>
            </a:r>
            <a:r>
              <a:rPr lang="en-US" dirty="0" err="1"/>
              <a:t>Tree.R</a:t>
            </a:r>
            <a:r>
              <a:rPr lang="en-US" dirty="0"/>
              <a:t> </a:t>
            </a:r>
          </a:p>
        </p:txBody>
      </p:sp>
      <p:sp>
        <p:nvSpPr>
          <p:cNvPr id="4" name="Slide Number Placeholder 3">
            <a:extLst>
              <a:ext uri="{FF2B5EF4-FFF2-40B4-BE49-F238E27FC236}">
                <a16:creationId xmlns="" xmlns:a16="http://schemas.microsoft.com/office/drawing/2014/main" id="{823EBB99-0263-4790-B269-3B2EA3F7C622}"/>
              </a:ext>
            </a:extLst>
          </p:cNvPr>
          <p:cNvSpPr>
            <a:spLocks noGrp="1"/>
          </p:cNvSpPr>
          <p:nvPr>
            <p:ph type="sldNum" sz="quarter" idx="12"/>
          </p:nvPr>
        </p:nvSpPr>
        <p:spPr/>
        <p:txBody>
          <a:bodyPr/>
          <a:lstStyle/>
          <a:p>
            <a:fld id="{37290FF7-652B-4475-AEAB-8B1A5D23AE09}" type="slidenum">
              <a:rPr lang="en-US" smtClean="0"/>
              <a:t>67</a:t>
            </a:fld>
            <a:endParaRPr lang="en-US"/>
          </a:p>
        </p:txBody>
      </p:sp>
      <p:sp>
        <p:nvSpPr>
          <p:cNvPr id="5" name="Footer Placeholder 4">
            <a:extLst>
              <a:ext uri="{FF2B5EF4-FFF2-40B4-BE49-F238E27FC236}">
                <a16:creationId xmlns="" xmlns:a16="http://schemas.microsoft.com/office/drawing/2014/main" id="{5E552300-AFF7-4086-AA20-A5A6DFAD4207}"/>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1210889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Date Placeholder 4"/>
          <p:cNvSpPr>
            <a:spLocks noGrp="1"/>
          </p:cNvSpPr>
          <p:nvPr>
            <p:ph type="dt" sz="half" idx="10"/>
          </p:nvPr>
        </p:nvSpPr>
        <p:spPr/>
        <p:txBody>
          <a:bodyPr/>
          <a:lstStyle/>
          <a:p>
            <a:fld id="{9B19E99B-5349-415A-8E56-8E989211A366}" type="datetime1">
              <a:rPr lang="en-US" smtClean="0"/>
              <a:t>7/19/2018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68</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86997747"/>
              </p:ext>
            </p:extLst>
          </p:nvPr>
        </p:nvGraphicFramePr>
        <p:xfrm>
          <a:off x="614363" y="1111250"/>
          <a:ext cx="7915275" cy="2773680"/>
        </p:xfrm>
        <a:graphic>
          <a:graphicData uri="http://schemas.openxmlformats.org/drawingml/2006/table">
            <a:tbl>
              <a:tblPr firstRow="1" bandRow="1">
                <a:tableStyleId>{F5AB1C69-6EDB-4FF4-983F-18BD219EF322}</a:tableStyleId>
              </a:tblPr>
              <a:tblGrid>
                <a:gridCol w="1242805">
                  <a:extLst>
                    <a:ext uri="{9D8B030D-6E8A-4147-A177-3AD203B41FA5}">
                      <a16:colId xmlns="" xmlns:a16="http://schemas.microsoft.com/office/drawing/2014/main" val="20000"/>
                    </a:ext>
                  </a:extLst>
                </a:gridCol>
                <a:gridCol w="861296">
                  <a:extLst>
                    <a:ext uri="{9D8B030D-6E8A-4147-A177-3AD203B41FA5}">
                      <a16:colId xmlns="" xmlns:a16="http://schemas.microsoft.com/office/drawing/2014/main" val="20001"/>
                    </a:ext>
                  </a:extLst>
                </a:gridCol>
                <a:gridCol w="5811174">
                  <a:extLst>
                    <a:ext uri="{9D8B030D-6E8A-4147-A177-3AD203B41FA5}">
                      <a16:colId xmlns="" xmlns:a16="http://schemas.microsoft.com/office/drawing/2014/main"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 xmlns:a16="http://schemas.microsoft.com/office/drawing/2014/main"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K Nearest Neighbor - explanation</a:t>
                      </a:r>
                    </a:p>
                  </a:txBody>
                  <a:tcPr/>
                </a:tc>
                <a:extLst>
                  <a:ext uri="{0D108BD9-81ED-4DB2-BD59-A6C34878D82A}">
                    <a16:rowId xmlns="" xmlns:a16="http://schemas.microsoft.com/office/drawing/2014/main"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 xmlns:a16="http://schemas.microsoft.com/office/drawing/2014/main"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 xmlns:a16="http://schemas.microsoft.com/office/drawing/2014/main"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 xmlns:a16="http://schemas.microsoft.com/office/drawing/2014/main" val="10005"/>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 xmlns:a16="http://schemas.microsoft.com/office/drawing/2014/main" val="1000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tr>
            </a:tbl>
          </a:graphicData>
        </a:graphic>
      </p:graphicFrame>
    </p:spTree>
    <p:extLst>
      <p:ext uri="{BB962C8B-B14F-4D97-AF65-F5344CB8AC3E}">
        <p14:creationId xmlns:p14="http://schemas.microsoft.com/office/powerpoint/2010/main" val="3670721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49163186-DB36-4EF5-9068-974F89000C74}"/>
              </a:ext>
            </a:extLst>
          </p:cNvPr>
          <p:cNvSpPr>
            <a:spLocks noGrp="1"/>
          </p:cNvSpPr>
          <p:nvPr>
            <p:ph type="title"/>
          </p:nvPr>
        </p:nvSpPr>
        <p:spPr/>
        <p:txBody>
          <a:bodyPr/>
          <a:lstStyle/>
          <a:p>
            <a:r>
              <a:rPr lang="en-US" dirty="0"/>
              <a:t>Random Forests…the Wisdom of the Crowd</a:t>
            </a:r>
          </a:p>
        </p:txBody>
      </p:sp>
      <p:sp>
        <p:nvSpPr>
          <p:cNvPr id="4" name="Slide Number Placeholder 3">
            <a:extLst>
              <a:ext uri="{FF2B5EF4-FFF2-40B4-BE49-F238E27FC236}">
                <a16:creationId xmlns=""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69</a:t>
            </a:fld>
            <a:endParaRPr lang="en-US"/>
          </a:p>
        </p:txBody>
      </p:sp>
      <p:sp>
        <p:nvSpPr>
          <p:cNvPr id="5" name="Footer Placeholder 4">
            <a:extLst>
              <a:ext uri="{FF2B5EF4-FFF2-40B4-BE49-F238E27FC236}">
                <a16:creationId xmlns=""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 xmlns:a16="http://schemas.microsoft.com/office/drawing/2014/main" id="{FD924FEC-E4D2-4DCA-8439-16F154EFDFAE}"/>
              </a:ext>
            </a:extLst>
          </p:cNvPr>
          <p:cNvSpPr txBox="1"/>
          <p:nvPr/>
        </p:nvSpPr>
        <p:spPr>
          <a:xfrm>
            <a:off x="304799" y="1143000"/>
            <a:ext cx="8729546" cy="754799"/>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 sz="1600" dirty="0">
                <a:solidFill>
                  <a:srgbClr val="FFFFFF"/>
                </a:solidFill>
                <a:latin typeface="Open Sans"/>
                <a:ea typeface="Open Sans"/>
                <a:cs typeface="Open Sans"/>
                <a:sym typeface="Open Sans"/>
              </a:rPr>
              <a:t>1907 Vox Populi by Sir Francis Galton created the notion of  “wisdom of crowds” as a phenomenon.  It is the basis of modern search engines and crowdsourcing.</a:t>
            </a:r>
          </a:p>
        </p:txBody>
      </p:sp>
      <p:sp>
        <p:nvSpPr>
          <p:cNvPr id="7" name="TextBox 6">
            <a:extLst>
              <a:ext uri="{FF2B5EF4-FFF2-40B4-BE49-F238E27FC236}">
                <a16:creationId xmlns="" xmlns:a16="http://schemas.microsoft.com/office/drawing/2014/main" id="{044AF254-5399-44EE-AFAC-7E3F7B3B027B}"/>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 median weight was 9lbs (0.8%) off and was better than individual cattle experts.</a:t>
            </a:r>
          </a:p>
        </p:txBody>
      </p:sp>
      <p:pic>
        <p:nvPicPr>
          <p:cNvPr id="8" name="Shape 652">
            <a:extLst>
              <a:ext uri="{FF2B5EF4-FFF2-40B4-BE49-F238E27FC236}">
                <a16:creationId xmlns="" xmlns:a16="http://schemas.microsoft.com/office/drawing/2014/main" id="{A3A0422A-8448-48C2-BDB5-176D19DCFBCC}"/>
              </a:ext>
            </a:extLst>
          </p:cNvPr>
          <p:cNvPicPr preferRelativeResize="0"/>
          <p:nvPr/>
        </p:nvPicPr>
        <p:blipFill>
          <a:blip r:embed="rId2">
            <a:alphaModFix/>
          </a:blip>
          <a:stretch>
            <a:fillRect/>
          </a:stretch>
        </p:blipFill>
        <p:spPr>
          <a:xfrm>
            <a:off x="5638800" y="2096413"/>
            <a:ext cx="3160925" cy="3314575"/>
          </a:xfrm>
          <a:prstGeom prst="rect">
            <a:avLst/>
          </a:prstGeom>
          <a:solidFill>
            <a:schemeClr val="tx1"/>
          </a:solidFill>
          <a:ln>
            <a:noFill/>
          </a:ln>
        </p:spPr>
      </p:pic>
      <p:sp>
        <p:nvSpPr>
          <p:cNvPr id="9" name="Shape 650">
            <a:extLst>
              <a:ext uri="{FF2B5EF4-FFF2-40B4-BE49-F238E27FC236}">
                <a16:creationId xmlns="" xmlns:a16="http://schemas.microsoft.com/office/drawing/2014/main" id="{6E4918CD-9D07-42CF-8A29-D673195AAC55}"/>
              </a:ext>
            </a:extLst>
          </p:cNvPr>
          <p:cNvSpPr txBox="1"/>
          <p:nvPr/>
        </p:nvSpPr>
        <p:spPr>
          <a:xfrm>
            <a:off x="304799" y="2073573"/>
            <a:ext cx="4343401" cy="3424499"/>
          </a:xfrm>
          <a:prstGeom prst="rect">
            <a:avLst/>
          </a:prstGeom>
          <a:noFill/>
          <a:ln>
            <a:noFill/>
          </a:ln>
        </p:spPr>
        <p:txBody>
          <a:bodyPr lIns="91425" tIns="91425" rIns="91425" bIns="91425" anchor="t" anchorCtr="0">
            <a:noAutofit/>
          </a:bodyPr>
          <a:lstStyle/>
          <a:p>
            <a:pPr marL="227013" indent="-74613">
              <a:lnSpc>
                <a:spcPct val="115000"/>
              </a:lnSpc>
              <a:buClr>
                <a:schemeClr val="dk1"/>
              </a:buClr>
              <a:buSzPct val="100000"/>
              <a:buFont typeface="Open Sans"/>
              <a:buChar char="●"/>
            </a:pPr>
            <a:r>
              <a:rPr lang="en" sz="1600" dirty="0">
                <a:solidFill>
                  <a:schemeClr val="dk1"/>
                </a:solidFill>
                <a:latin typeface="Open Sans"/>
                <a:ea typeface="Open Sans"/>
                <a:cs typeface="Open Sans"/>
                <a:sym typeface="Open Sans"/>
              </a:rPr>
              <a:t>Prevailing wisdom at the time was that crowds acted irrationally</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Riots, mobs, cults</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Galton wanted to explore trustworthiness and peculiarities of popular judgment</a:t>
            </a:r>
          </a:p>
          <a:p>
            <a:pPr indent="457200">
              <a:lnSpc>
                <a:spcPct val="115000"/>
              </a:lnSpc>
            </a:pPr>
            <a:endParaRPr sz="1600" dirty="0">
              <a:solidFill>
                <a:schemeClr val="dk1"/>
              </a:solidFill>
              <a:latin typeface="Open Sans"/>
              <a:ea typeface="Open Sans"/>
              <a:cs typeface="Open Sans"/>
              <a:sym typeface="Open Sans"/>
            </a:endParaRPr>
          </a:p>
          <a:p>
            <a:pPr marL="227013" indent="-74613">
              <a:lnSpc>
                <a:spcPct val="115000"/>
              </a:lnSpc>
              <a:buClr>
                <a:schemeClr val="dk1"/>
              </a:buClr>
              <a:buSzPct val="100000"/>
              <a:buFont typeface="Open Sans"/>
              <a:buChar char="●"/>
            </a:pPr>
            <a:r>
              <a:rPr lang="en" sz="1600" dirty="0">
                <a:solidFill>
                  <a:schemeClr val="dk1"/>
                </a:solidFill>
                <a:latin typeface="Open Sans"/>
                <a:ea typeface="Open Sans"/>
                <a:cs typeface="Open Sans"/>
                <a:sym typeface="Open Sans"/>
              </a:rPr>
              <a:t>Galton attended an Ox weight guessing competition at a cattle exhibition</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Participants individually guessed a very wide weight range</a:t>
            </a:r>
          </a:p>
          <a:p>
            <a:pPr>
              <a:lnSpc>
                <a:spcPct val="115000"/>
              </a:lnSpc>
            </a:pPr>
            <a:endParaRPr sz="12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40392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Evaluating a Classification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TextBox 5"/>
          <p:cNvSpPr txBox="1"/>
          <p:nvPr/>
        </p:nvSpPr>
        <p:spPr>
          <a:xfrm>
            <a:off x="866274" y="1475876"/>
            <a:ext cx="1797030" cy="369332"/>
          </a:xfrm>
          <a:prstGeom prst="rect">
            <a:avLst/>
          </a:prstGeom>
          <a:noFill/>
        </p:spPr>
        <p:txBody>
          <a:bodyPr wrap="none" rtlCol="0">
            <a:spAutoFit/>
          </a:bodyPr>
          <a:lstStyle/>
          <a:p>
            <a:r>
              <a:rPr lang="en-US" u="sng" dirty="0" smtClean="0"/>
              <a:t>Confusion Matrix</a:t>
            </a:r>
            <a:endParaRPr lang="en-US" u="sng" dirty="0"/>
          </a:p>
        </p:txBody>
      </p:sp>
      <p:pic>
        <p:nvPicPr>
          <p:cNvPr id="7" name="Picture 6"/>
          <p:cNvPicPr>
            <a:picLocks noChangeAspect="1"/>
          </p:cNvPicPr>
          <p:nvPr/>
        </p:nvPicPr>
        <p:blipFill>
          <a:blip r:embed="rId2"/>
          <a:stretch>
            <a:fillRect/>
          </a:stretch>
        </p:blipFill>
        <p:spPr>
          <a:xfrm>
            <a:off x="148125" y="1855120"/>
            <a:ext cx="2750733" cy="1321218"/>
          </a:xfrm>
          <a:prstGeom prst="rect">
            <a:avLst/>
          </a:prstGeom>
        </p:spPr>
      </p:pic>
      <p:sp>
        <p:nvSpPr>
          <p:cNvPr id="8" name="TextBox 7"/>
          <p:cNvSpPr txBox="1"/>
          <p:nvPr/>
        </p:nvSpPr>
        <p:spPr>
          <a:xfrm>
            <a:off x="3465095" y="1780675"/>
            <a:ext cx="499861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The model predicted losers 390 (316 + 74) times</a:t>
            </a:r>
          </a:p>
          <a:p>
            <a:pPr marL="285750" indent="-285750">
              <a:buFont typeface="Arial" panose="020B0604020202020204" pitchFamily="34" charset="0"/>
              <a:buChar char="•"/>
            </a:pPr>
            <a:r>
              <a:rPr lang="en-US" dirty="0" smtClean="0"/>
              <a:t>The model was correct 316 times for losers</a:t>
            </a:r>
          </a:p>
          <a:p>
            <a:pPr marL="285750" indent="-285750">
              <a:buFont typeface="Arial" panose="020B0604020202020204" pitchFamily="34" charset="0"/>
              <a:buChar char="•"/>
            </a:pPr>
            <a:r>
              <a:rPr lang="en-US" dirty="0" smtClean="0"/>
              <a:t>The model predicted 378 winners (68+310)</a:t>
            </a:r>
          </a:p>
          <a:p>
            <a:pPr marL="285750" indent="-285750">
              <a:buFont typeface="Arial" panose="020B0604020202020204" pitchFamily="34" charset="0"/>
              <a:buChar char="•"/>
            </a:pPr>
            <a:r>
              <a:rPr lang="en-US" dirty="0" smtClean="0"/>
              <a:t>The model was correct 310 times for winners</a:t>
            </a:r>
            <a:endParaRPr lang="en-US" dirty="0"/>
          </a:p>
        </p:txBody>
      </p:sp>
      <p:sp>
        <p:nvSpPr>
          <p:cNvPr id="9" name="Rectangle 8"/>
          <p:cNvSpPr/>
          <p:nvPr/>
        </p:nvSpPr>
        <p:spPr>
          <a:xfrm>
            <a:off x="527538" y="5404513"/>
            <a:ext cx="8071339" cy="609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Review other KPI like AUC, ROC which are part of the complete presentation and in the book. </a:t>
            </a:r>
            <a:endParaRPr lang="en-US" dirty="0">
              <a:solidFill>
                <a:schemeClr val="tx1"/>
              </a:solidFill>
            </a:endParaRPr>
          </a:p>
        </p:txBody>
      </p:sp>
    </p:spTree>
    <p:extLst>
      <p:ext uri="{BB962C8B-B14F-4D97-AF65-F5344CB8AC3E}">
        <p14:creationId xmlns:p14="http://schemas.microsoft.com/office/powerpoint/2010/main" val="2821566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49163186-DB36-4EF5-9068-974F89000C74}"/>
              </a:ext>
            </a:extLst>
          </p:cNvPr>
          <p:cNvSpPr>
            <a:spLocks noGrp="1"/>
          </p:cNvSpPr>
          <p:nvPr>
            <p:ph type="title"/>
          </p:nvPr>
        </p:nvSpPr>
        <p:spPr/>
        <p:txBody>
          <a:bodyPr/>
          <a:lstStyle/>
          <a:p>
            <a:r>
              <a:rPr lang="en-US" dirty="0"/>
              <a:t>Conditions for Wisdom of Crowds</a:t>
            </a:r>
          </a:p>
        </p:txBody>
      </p:sp>
      <p:sp>
        <p:nvSpPr>
          <p:cNvPr id="4" name="Slide Number Placeholder 3">
            <a:extLst>
              <a:ext uri="{FF2B5EF4-FFF2-40B4-BE49-F238E27FC236}">
                <a16:creationId xmlns=""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70</a:t>
            </a:fld>
            <a:endParaRPr lang="en-US"/>
          </a:p>
        </p:txBody>
      </p:sp>
      <p:sp>
        <p:nvSpPr>
          <p:cNvPr id="5" name="Footer Placeholder 4">
            <a:extLst>
              <a:ext uri="{FF2B5EF4-FFF2-40B4-BE49-F238E27FC236}">
                <a16:creationId xmlns=""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 xmlns:a16="http://schemas.microsoft.com/office/drawing/2014/main" id="{FD924FEC-E4D2-4DCA-8439-16F154EFDFAE}"/>
              </a:ext>
            </a:extLst>
          </p:cNvPr>
          <p:cNvSpPr txBox="1"/>
          <p:nvPr/>
        </p:nvSpPr>
        <p:spPr>
          <a:xfrm>
            <a:off x="304799" y="1143001"/>
            <a:ext cx="8729546" cy="457200"/>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 sz="1600" dirty="0">
                <a:solidFill>
                  <a:srgbClr val="FFFFFF"/>
                </a:solidFill>
                <a:latin typeface="Open Sans"/>
                <a:ea typeface="Open Sans"/>
                <a:cs typeface="Open Sans"/>
                <a:sym typeface="Open Sans"/>
              </a:rPr>
              <a:t>Some machine learning methods behave like the cattle weight guessing participants.</a:t>
            </a:r>
          </a:p>
        </p:txBody>
      </p:sp>
      <p:sp>
        <p:nvSpPr>
          <p:cNvPr id="7" name="TextBox 6">
            <a:extLst>
              <a:ext uri="{FF2B5EF4-FFF2-40B4-BE49-F238E27FC236}">
                <a16:creationId xmlns="" xmlns:a16="http://schemas.microsoft.com/office/drawing/2014/main" id="{044AF254-5399-44EE-AFAC-7E3F7B3B027B}"/>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Many of today’s best algorithms mimic a weak learner approach.  </a:t>
            </a:r>
          </a:p>
        </p:txBody>
      </p:sp>
      <p:sp>
        <p:nvSpPr>
          <p:cNvPr id="10" name="Shape 660">
            <a:extLst>
              <a:ext uri="{FF2B5EF4-FFF2-40B4-BE49-F238E27FC236}">
                <a16:creationId xmlns="" xmlns:a16="http://schemas.microsoft.com/office/drawing/2014/main" id="{72635257-FE74-488E-9833-73847DC5111A}"/>
              </a:ext>
            </a:extLst>
          </p:cNvPr>
          <p:cNvSpPr txBox="1"/>
          <p:nvPr/>
        </p:nvSpPr>
        <p:spPr>
          <a:xfrm>
            <a:off x="0" y="1978022"/>
            <a:ext cx="4534800" cy="3079800"/>
          </a:xfrm>
          <a:prstGeom prst="rect">
            <a:avLst/>
          </a:prstGeom>
          <a:noFill/>
          <a:ln>
            <a:noFill/>
          </a:ln>
        </p:spPr>
        <p:txBody>
          <a:bodyPr lIns="91425" tIns="91425" rIns="91425" bIns="91425" anchor="t" anchorCtr="0">
            <a:noAutofit/>
          </a:bodyPr>
          <a:lstStyle/>
          <a:p>
            <a:r>
              <a:rPr lang="en" sz="1600" i="1" dirty="0">
                <a:latin typeface="Open Sans"/>
                <a:ea typeface="Open Sans"/>
                <a:cs typeface="Open Sans"/>
                <a:sym typeface="Open Sans"/>
              </a:rPr>
              <a:t>For people:</a:t>
            </a:r>
          </a:p>
          <a:p>
            <a:pPr marL="457200" indent="-330200">
              <a:buSzPct val="100000"/>
              <a:buFont typeface="Open Sans"/>
              <a:buChar char="●"/>
            </a:pPr>
            <a:r>
              <a:rPr lang="en" sz="1600" dirty="0">
                <a:latin typeface="Open Sans"/>
                <a:ea typeface="Open Sans"/>
                <a:cs typeface="Open Sans"/>
                <a:sym typeface="Open Sans"/>
              </a:rPr>
              <a:t>Each individual member or voter must have an independent source of information (examine the cattle for themselves)</a:t>
            </a:r>
          </a:p>
          <a:p>
            <a:endParaRPr sz="1600" dirty="0">
              <a:latin typeface="Open Sans"/>
              <a:ea typeface="Open Sans"/>
              <a:cs typeface="Open Sans"/>
              <a:sym typeface="Open Sans"/>
            </a:endParaRPr>
          </a:p>
          <a:p>
            <a:pPr marL="457200" indent="-330200">
              <a:buSzPct val="100000"/>
              <a:buFont typeface="Open Sans"/>
              <a:buChar char="●"/>
            </a:pPr>
            <a:r>
              <a:rPr lang="en" sz="1600" dirty="0">
                <a:latin typeface="Open Sans"/>
                <a:ea typeface="Open Sans"/>
                <a:cs typeface="Open Sans"/>
                <a:sym typeface="Open Sans"/>
              </a:rPr>
              <a:t>Make an individual guess not swayed by others (avoid group think or be blind to others’ guesses</a:t>
            </a:r>
          </a:p>
          <a:p>
            <a:endParaRPr sz="1600" dirty="0">
              <a:latin typeface="Open Sans"/>
              <a:ea typeface="Open Sans"/>
              <a:cs typeface="Open Sans"/>
              <a:sym typeface="Open Sans"/>
            </a:endParaRPr>
          </a:p>
          <a:p>
            <a:pPr marL="457200" indent="-330200">
              <a:buSzPct val="100000"/>
              <a:buFont typeface="Open Sans"/>
              <a:buChar char="●"/>
            </a:pPr>
            <a:r>
              <a:rPr lang="en" sz="1600" dirty="0">
                <a:latin typeface="Open Sans"/>
                <a:ea typeface="Open Sans"/>
                <a:cs typeface="Open Sans"/>
                <a:sym typeface="Open Sans"/>
              </a:rPr>
              <a:t>Mechanism must be in place to collate and organize the diverse votes.</a:t>
            </a:r>
          </a:p>
        </p:txBody>
      </p:sp>
      <p:sp>
        <p:nvSpPr>
          <p:cNvPr id="11" name="Shape 661">
            <a:extLst>
              <a:ext uri="{FF2B5EF4-FFF2-40B4-BE49-F238E27FC236}">
                <a16:creationId xmlns="" xmlns:a16="http://schemas.microsoft.com/office/drawing/2014/main" id="{243E441E-763E-4989-BD29-0C0E86DB4744}"/>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r>
              <a:rPr lang="en" sz="1600" i="1">
                <a:latin typeface="Open Sans"/>
                <a:ea typeface="Open Sans"/>
                <a:cs typeface="Open Sans"/>
                <a:sym typeface="Open Sans"/>
              </a:rPr>
              <a:t>For algorithms:</a:t>
            </a:r>
          </a:p>
          <a:p>
            <a:pPr marL="457200" indent="-330200">
              <a:buSzPct val="100000"/>
              <a:buFont typeface="Open Sans"/>
              <a:buChar char="●"/>
            </a:pPr>
            <a:r>
              <a:rPr lang="en" sz="1600">
                <a:latin typeface="Open Sans"/>
                <a:ea typeface="Open Sans"/>
                <a:cs typeface="Open Sans"/>
                <a:sym typeface="Open Sans"/>
              </a:rPr>
              <a:t>Each individual method needs to be blind to the others in construction</a:t>
            </a:r>
          </a:p>
          <a:p>
            <a:pPr marL="914400" lvl="1" indent="-330200">
              <a:buSzPct val="100000"/>
              <a:buFont typeface="Open Sans"/>
              <a:buChar char="○"/>
            </a:pPr>
            <a:r>
              <a:rPr lang="en" sz="1600">
                <a:latin typeface="Open Sans"/>
                <a:ea typeface="Open Sans"/>
                <a:cs typeface="Open Sans"/>
                <a:sym typeface="Open Sans"/>
              </a:rPr>
              <a:t>Each individual classification or vote is therefore independent</a:t>
            </a:r>
          </a:p>
          <a:p>
            <a:pPr marL="914400" lvl="1" indent="-330200">
              <a:buSzPct val="100000"/>
              <a:buFont typeface="Open Sans"/>
              <a:buChar char="○"/>
            </a:pPr>
            <a:r>
              <a:rPr lang="en" sz="1600">
                <a:latin typeface="Open Sans"/>
                <a:ea typeface="Open Sans"/>
                <a:cs typeface="Open Sans"/>
                <a:sym typeface="Open Sans"/>
              </a:rPr>
              <a:t>Aggregation/tabulation is easy in an computerized environment. </a:t>
            </a:r>
          </a:p>
        </p:txBody>
      </p:sp>
    </p:spTree>
    <p:extLst>
      <p:ext uri="{BB962C8B-B14F-4D97-AF65-F5344CB8AC3E}">
        <p14:creationId xmlns:p14="http://schemas.microsoft.com/office/powerpoint/2010/main" val="14265278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15887C09-8430-4BB7-A0C5-770B6A7B8AB6}"/>
              </a:ext>
            </a:extLst>
          </p:cNvPr>
          <p:cNvSpPr/>
          <p:nvPr/>
        </p:nvSpPr>
        <p:spPr>
          <a:xfrm>
            <a:off x="94031" y="4055563"/>
            <a:ext cx="4249369" cy="313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Vote Tally</a:t>
            </a:r>
          </a:p>
        </p:txBody>
      </p:sp>
      <p:sp>
        <p:nvSpPr>
          <p:cNvPr id="2" name="Date Placeholder 1">
            <a:extLst>
              <a:ext uri="{FF2B5EF4-FFF2-40B4-BE49-F238E27FC236}">
                <a16:creationId xmlns=""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49163186-DB36-4EF5-9068-974F89000C74}"/>
              </a:ext>
            </a:extLst>
          </p:cNvPr>
          <p:cNvSpPr>
            <a:spLocks noGrp="1"/>
          </p:cNvSpPr>
          <p:nvPr>
            <p:ph type="title"/>
          </p:nvPr>
        </p:nvSpPr>
        <p:spPr/>
        <p:txBody>
          <a:bodyPr/>
          <a:lstStyle/>
          <a:p>
            <a:r>
              <a:rPr lang="en-US" dirty="0"/>
              <a:t>Random Forests</a:t>
            </a:r>
          </a:p>
        </p:txBody>
      </p:sp>
      <p:sp>
        <p:nvSpPr>
          <p:cNvPr id="4" name="Slide Number Placeholder 3">
            <a:extLst>
              <a:ext uri="{FF2B5EF4-FFF2-40B4-BE49-F238E27FC236}">
                <a16:creationId xmlns=""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71</a:t>
            </a:fld>
            <a:endParaRPr lang="en-US"/>
          </a:p>
        </p:txBody>
      </p:sp>
      <p:sp>
        <p:nvSpPr>
          <p:cNvPr id="5" name="Footer Placeholder 4">
            <a:extLst>
              <a:ext uri="{FF2B5EF4-FFF2-40B4-BE49-F238E27FC236}">
                <a16:creationId xmlns=""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 xmlns:a16="http://schemas.microsoft.com/office/drawing/2014/main" id="{FD924FEC-E4D2-4DCA-8439-16F154EFDFAE}"/>
              </a:ext>
            </a:extLst>
          </p:cNvPr>
          <p:cNvSpPr txBox="1"/>
          <p:nvPr/>
        </p:nvSpPr>
        <p:spPr>
          <a:xfrm>
            <a:off x="304799" y="1143001"/>
            <a:ext cx="8729546" cy="457200"/>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US" sz="1600" dirty="0">
                <a:solidFill>
                  <a:srgbClr val="FFFFFF"/>
                </a:solidFill>
                <a:latin typeface="Open Sans"/>
                <a:ea typeface="Open Sans"/>
                <a:cs typeface="Open Sans"/>
                <a:sym typeface="Open Sans"/>
              </a:rPr>
              <a:t>Each mini tree acts as a voter from the mob.  Each voter is allowed to look at a random group of variables e.g. a mini data set to make its splits.</a:t>
            </a:r>
            <a:endParaRPr lang="en" sz="1600" dirty="0">
              <a:solidFill>
                <a:srgbClr val="FFFFFF"/>
              </a:solidFill>
              <a:latin typeface="Open Sans"/>
              <a:ea typeface="Open Sans"/>
              <a:cs typeface="Open Sans"/>
              <a:sym typeface="Open Sans"/>
            </a:endParaRPr>
          </a:p>
        </p:txBody>
      </p:sp>
      <p:sp>
        <p:nvSpPr>
          <p:cNvPr id="7" name="TextBox 6">
            <a:extLst>
              <a:ext uri="{FF2B5EF4-FFF2-40B4-BE49-F238E27FC236}">
                <a16:creationId xmlns="" xmlns:a16="http://schemas.microsoft.com/office/drawing/2014/main" id="{044AF254-5399-44EE-AFAC-7E3F7B3B027B}"/>
              </a:ext>
            </a:extLst>
          </p:cNvPr>
          <p:cNvSpPr txBox="1"/>
          <p:nvPr/>
        </p:nvSpPr>
        <p:spPr>
          <a:xfrm>
            <a:off x="304799" y="5562600"/>
            <a:ext cx="8729545" cy="641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Since each tree focuses on a random combination of </a:t>
            </a:r>
            <a:r>
              <a:rPr lang="en-US" i="0" dirty="0" smtClean="0"/>
              <a:t>variables and random rows (</a:t>
            </a:r>
            <a:r>
              <a:rPr lang="en-US" i="0" dirty="0" err="1" smtClean="0"/>
              <a:t>boostrap</a:t>
            </a:r>
            <a:r>
              <a:rPr lang="en-US" i="0" dirty="0" smtClean="0"/>
              <a:t>), </a:t>
            </a:r>
            <a:r>
              <a:rPr lang="en-US" i="0" dirty="0"/>
              <a:t>some trees will be more accurate, others less so.  In total the splits will identify most informative variables, the ones that are usually split upon and with enough trees the group wisdom is found.</a:t>
            </a:r>
          </a:p>
        </p:txBody>
      </p:sp>
      <p:sp>
        <p:nvSpPr>
          <p:cNvPr id="11" name="Shape 661">
            <a:extLst>
              <a:ext uri="{FF2B5EF4-FFF2-40B4-BE49-F238E27FC236}">
                <a16:creationId xmlns="" xmlns:a16="http://schemas.microsoft.com/office/drawing/2014/main" id="{243E441E-763E-4989-BD29-0C0E86DB4744}"/>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pPr marL="457200" indent="-228600">
              <a:buFont typeface="Open Sans"/>
              <a:buChar char="●"/>
            </a:pPr>
            <a:r>
              <a:rPr lang="en-US" sz="1200" dirty="0">
                <a:latin typeface="Open Sans"/>
                <a:ea typeface="Open Sans"/>
                <a:cs typeface="Open Sans"/>
                <a:sym typeface="Open Sans"/>
              </a:rPr>
              <a:t>This toy example shows 2 variables were selected for each voter from among beds, baths, </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 and price.  An individual tree may choose beds/baths while another may get beds/</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 and still another gets </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/price.</a:t>
            </a:r>
            <a:endParaRPr lang="en" sz="1200" dirty="0">
              <a:latin typeface="Open Sans"/>
              <a:ea typeface="Open Sans"/>
              <a:cs typeface="Open Sans"/>
              <a:sym typeface="Open Sans"/>
            </a:endParaRPr>
          </a:p>
          <a:p>
            <a:pPr marL="457200" indent="-228600">
              <a:buFont typeface="Open Sans"/>
              <a:buChar char="●"/>
            </a:pPr>
            <a:endParaRPr lang="en" sz="1200" dirty="0">
              <a:latin typeface="Open Sans"/>
              <a:ea typeface="Open Sans"/>
              <a:cs typeface="Open Sans"/>
              <a:sym typeface="Open Sans"/>
            </a:endParaRPr>
          </a:p>
          <a:p>
            <a:pPr marL="457200" indent="-228600">
              <a:buFont typeface="Open Sans"/>
              <a:buChar char="●"/>
            </a:pPr>
            <a:r>
              <a:rPr lang="en" sz="1200" dirty="0">
                <a:latin typeface="Open Sans"/>
                <a:ea typeface="Open Sans"/>
                <a:cs typeface="Open Sans"/>
                <a:sym typeface="Open Sans"/>
              </a:rPr>
              <a:t>A random forest grows many many classification trees</a:t>
            </a:r>
          </a:p>
          <a:p>
            <a:pPr marL="914400" lvl="1" indent="-228600">
              <a:buFont typeface="Open Sans"/>
              <a:buChar char="○"/>
            </a:pPr>
            <a:r>
              <a:rPr lang="en" sz="1200" b="1" dirty="0">
                <a:solidFill>
                  <a:schemeClr val="accent6"/>
                </a:solidFill>
                <a:latin typeface="Open Sans"/>
                <a:ea typeface="Open Sans"/>
                <a:cs typeface="Open Sans"/>
                <a:sym typeface="Open Sans"/>
              </a:rPr>
              <a:t>Variable combinations are selected randomly </a:t>
            </a:r>
            <a:r>
              <a:rPr lang="en" sz="1200" dirty="0">
                <a:latin typeface="Open Sans"/>
                <a:ea typeface="Open Sans"/>
                <a:cs typeface="Open Sans"/>
                <a:sym typeface="Open Sans"/>
              </a:rPr>
              <a:t>to create the forests but the number of variables or attributes needs to be specified</a:t>
            </a:r>
          </a:p>
          <a:p>
            <a:pPr marL="914400" lvl="1" indent="-228600">
              <a:buFont typeface="Open Sans"/>
              <a:buChar char="○"/>
            </a:pPr>
            <a:r>
              <a:rPr lang="en" sz="1200" dirty="0">
                <a:latin typeface="Open Sans"/>
                <a:ea typeface="Open Sans"/>
                <a:cs typeface="Open Sans"/>
                <a:sym typeface="Open Sans"/>
              </a:rPr>
              <a:t>Each unknown value is then put through each tree to provide a final classification</a:t>
            </a:r>
          </a:p>
          <a:p>
            <a:pPr marL="914400" lvl="1" indent="-228600">
              <a:buFont typeface="Open Sans"/>
              <a:buChar char="○"/>
            </a:pPr>
            <a:r>
              <a:rPr lang="en" sz="1200" dirty="0">
                <a:latin typeface="Open Sans"/>
                <a:ea typeface="Open Sans"/>
                <a:cs typeface="Open Sans"/>
                <a:sym typeface="Open Sans"/>
              </a:rPr>
              <a:t>Each tree then casts a vote for the unknown value.</a:t>
            </a:r>
          </a:p>
          <a:p>
            <a:pPr marL="457200" indent="-228600">
              <a:buFont typeface="Open Sans"/>
              <a:buChar char="●"/>
            </a:pPr>
            <a:endParaRPr lang="en" sz="1200" dirty="0">
              <a:latin typeface="Open Sans"/>
              <a:ea typeface="Open Sans"/>
              <a:cs typeface="Open Sans"/>
              <a:sym typeface="Open Sans"/>
            </a:endParaRPr>
          </a:p>
          <a:p>
            <a:pPr marL="457200" indent="-228600">
              <a:buFont typeface="Open Sans"/>
              <a:buChar char="●"/>
            </a:pPr>
            <a:r>
              <a:rPr lang="en" sz="1200" dirty="0">
                <a:latin typeface="Open Sans"/>
                <a:ea typeface="Open Sans"/>
                <a:cs typeface="Open Sans"/>
                <a:sym typeface="Open Sans"/>
              </a:rPr>
              <a:t>Each “dumb” learner gets a vote that is tabulated </a:t>
            </a:r>
            <a:r>
              <a:rPr lang="en-US" sz="1200" dirty="0">
                <a:latin typeface="Open Sans"/>
                <a:ea typeface="Open Sans"/>
                <a:cs typeface="Open Sans"/>
                <a:sym typeface="Open Sans"/>
              </a:rPr>
              <a:t>so the wisdom of the mob can be identified.</a:t>
            </a:r>
            <a:endParaRPr lang="en" sz="1200" dirty="0">
              <a:latin typeface="Open Sans"/>
              <a:ea typeface="Open Sans"/>
              <a:cs typeface="Open Sans"/>
              <a:sym typeface="Open Sans"/>
            </a:endParaRPr>
          </a:p>
        </p:txBody>
      </p:sp>
      <p:grpSp>
        <p:nvGrpSpPr>
          <p:cNvPr id="12" name="Shape 670">
            <a:extLst>
              <a:ext uri="{FF2B5EF4-FFF2-40B4-BE49-F238E27FC236}">
                <a16:creationId xmlns="" xmlns:a16="http://schemas.microsoft.com/office/drawing/2014/main" id="{D25A7F1A-6BF0-41F7-9DA8-547C94BF9B61}"/>
              </a:ext>
            </a:extLst>
          </p:cNvPr>
          <p:cNvGrpSpPr/>
          <p:nvPr/>
        </p:nvGrpSpPr>
        <p:grpSpPr>
          <a:xfrm>
            <a:off x="94031" y="3015500"/>
            <a:ext cx="1196048" cy="818132"/>
            <a:chOff x="4034275" y="836075"/>
            <a:chExt cx="4609049" cy="3152724"/>
          </a:xfrm>
        </p:grpSpPr>
        <p:sp>
          <p:nvSpPr>
            <p:cNvPr id="13" name="Shape 671">
              <a:extLst>
                <a:ext uri="{FF2B5EF4-FFF2-40B4-BE49-F238E27FC236}">
                  <a16:creationId xmlns="" xmlns:a16="http://schemas.microsoft.com/office/drawing/2014/main" id="{C49A1672-9F86-4C43-8BA7-072DE7A347BE}"/>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14" name="Shape 672">
              <a:extLst>
                <a:ext uri="{FF2B5EF4-FFF2-40B4-BE49-F238E27FC236}">
                  <a16:creationId xmlns="" xmlns:a16="http://schemas.microsoft.com/office/drawing/2014/main" id="{8C34EA2D-0E7C-4E68-83F0-7678688C860B}"/>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15" name="Shape 673">
              <a:extLst>
                <a:ext uri="{FF2B5EF4-FFF2-40B4-BE49-F238E27FC236}">
                  <a16:creationId xmlns="" xmlns:a16="http://schemas.microsoft.com/office/drawing/2014/main" id="{C1DBE0AF-900C-496A-A4AE-39EC3D179C97}"/>
                </a:ext>
              </a:extLst>
            </p:cNvPr>
            <p:cNvCxnSpPr>
              <a:stCxn id="13" idx="3"/>
              <a:endCxn id="1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16" name="Shape 674">
              <a:extLst>
                <a:ext uri="{FF2B5EF4-FFF2-40B4-BE49-F238E27FC236}">
                  <a16:creationId xmlns="" xmlns:a16="http://schemas.microsoft.com/office/drawing/2014/main" id="{FB42D42F-FEC9-4B4E-AAE2-40A5461B8DBE}"/>
                </a:ext>
              </a:extLst>
            </p:cNvPr>
            <p:cNvCxnSpPr>
              <a:stCxn id="13" idx="5"/>
              <a:endCxn id="1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17" name="Shape 675">
              <a:extLst>
                <a:ext uri="{FF2B5EF4-FFF2-40B4-BE49-F238E27FC236}">
                  <a16:creationId xmlns="" xmlns:a16="http://schemas.microsoft.com/office/drawing/2014/main" id="{84B7427F-8084-4F5E-A6A8-E75C6AAC66BA}"/>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18" name="Shape 676">
              <a:extLst>
                <a:ext uri="{FF2B5EF4-FFF2-40B4-BE49-F238E27FC236}">
                  <a16:creationId xmlns="" xmlns:a16="http://schemas.microsoft.com/office/drawing/2014/main" id="{610DFFE1-2FEF-496A-A1ED-55011D2E67A7}"/>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19" name="Shape 677">
              <a:extLst>
                <a:ext uri="{FF2B5EF4-FFF2-40B4-BE49-F238E27FC236}">
                  <a16:creationId xmlns="" xmlns:a16="http://schemas.microsoft.com/office/drawing/2014/main" id="{C4F66EA4-2D27-42EF-B925-9230CD6EDB55}"/>
                </a:ext>
              </a:extLst>
            </p:cNvPr>
            <p:cNvCxnSpPr>
              <a:stCxn id="17" idx="3"/>
              <a:endCxn id="1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20" name="Shape 678">
              <a:extLst>
                <a:ext uri="{FF2B5EF4-FFF2-40B4-BE49-F238E27FC236}">
                  <a16:creationId xmlns="" xmlns:a16="http://schemas.microsoft.com/office/drawing/2014/main" id="{39C9F748-C24D-45DB-9ACC-114761D3AB9A}"/>
                </a:ext>
              </a:extLst>
            </p:cNvPr>
            <p:cNvCxnSpPr>
              <a:stCxn id="17" idx="5"/>
              <a:endCxn id="2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21" name="Shape 679">
              <a:extLst>
                <a:ext uri="{FF2B5EF4-FFF2-40B4-BE49-F238E27FC236}">
                  <a16:creationId xmlns="" xmlns:a16="http://schemas.microsoft.com/office/drawing/2014/main" id="{C8DE5A91-EC75-4087-9608-8E2137F7130C}"/>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22" name="Shape 680">
            <a:extLst>
              <a:ext uri="{FF2B5EF4-FFF2-40B4-BE49-F238E27FC236}">
                <a16:creationId xmlns="" xmlns:a16="http://schemas.microsoft.com/office/drawing/2014/main" id="{8C7B3661-D1E7-4B94-8995-24FBD31242EE}"/>
              </a:ext>
            </a:extLst>
          </p:cNvPr>
          <p:cNvGrpSpPr/>
          <p:nvPr/>
        </p:nvGrpSpPr>
        <p:grpSpPr>
          <a:xfrm>
            <a:off x="2863119" y="1905000"/>
            <a:ext cx="1196048" cy="818132"/>
            <a:chOff x="4034275" y="836075"/>
            <a:chExt cx="4609049" cy="3152724"/>
          </a:xfrm>
        </p:grpSpPr>
        <p:sp>
          <p:nvSpPr>
            <p:cNvPr id="23" name="Shape 681">
              <a:extLst>
                <a:ext uri="{FF2B5EF4-FFF2-40B4-BE49-F238E27FC236}">
                  <a16:creationId xmlns="" xmlns:a16="http://schemas.microsoft.com/office/drawing/2014/main" id="{479B0F69-C2B1-4A0F-98A2-1B08A656FA8D}"/>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24" name="Shape 682">
              <a:extLst>
                <a:ext uri="{FF2B5EF4-FFF2-40B4-BE49-F238E27FC236}">
                  <a16:creationId xmlns="" xmlns:a16="http://schemas.microsoft.com/office/drawing/2014/main" id="{BFCB9EB6-4B17-4945-8D03-88A716189717}"/>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25" name="Shape 683">
              <a:extLst>
                <a:ext uri="{FF2B5EF4-FFF2-40B4-BE49-F238E27FC236}">
                  <a16:creationId xmlns="" xmlns:a16="http://schemas.microsoft.com/office/drawing/2014/main" id="{B4BFF2DD-1352-40B6-88FF-DBEA6EE9CFCA}"/>
                </a:ext>
              </a:extLst>
            </p:cNvPr>
            <p:cNvCxnSpPr>
              <a:stCxn id="23" idx="3"/>
              <a:endCxn id="2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26" name="Shape 684">
              <a:extLst>
                <a:ext uri="{FF2B5EF4-FFF2-40B4-BE49-F238E27FC236}">
                  <a16:creationId xmlns="" xmlns:a16="http://schemas.microsoft.com/office/drawing/2014/main" id="{924FBBA7-5C31-483E-A9D4-5125E7D20FF0}"/>
                </a:ext>
              </a:extLst>
            </p:cNvPr>
            <p:cNvCxnSpPr>
              <a:stCxn id="23" idx="5"/>
              <a:endCxn id="27" idx="1"/>
            </p:cNvCxnSpPr>
            <p:nvPr/>
          </p:nvCxnSpPr>
          <p:spPr>
            <a:xfrm>
              <a:off x="6065611" y="1585836"/>
              <a:ext cx="626700" cy="468300"/>
            </a:xfrm>
            <a:prstGeom prst="straightConnector1">
              <a:avLst/>
            </a:prstGeom>
            <a:noFill/>
            <a:ln w="9525" cap="flat" cmpd="sng">
              <a:solidFill>
                <a:schemeClr val="dk2"/>
              </a:solidFill>
              <a:prstDash val="solid"/>
              <a:round/>
              <a:headEnd type="none" w="lg" len="lg"/>
              <a:tailEnd type="none" w="lg" len="lg"/>
            </a:ln>
          </p:spPr>
        </p:cxnSp>
        <p:sp>
          <p:nvSpPr>
            <p:cNvPr id="27" name="Shape 685">
              <a:extLst>
                <a:ext uri="{FF2B5EF4-FFF2-40B4-BE49-F238E27FC236}">
                  <a16:creationId xmlns="" xmlns:a16="http://schemas.microsoft.com/office/drawing/2014/main" id="{858C9490-67CE-4293-BD60-657D7005E110}"/>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28" name="Shape 686">
              <a:extLst>
                <a:ext uri="{FF2B5EF4-FFF2-40B4-BE49-F238E27FC236}">
                  <a16:creationId xmlns="" xmlns:a16="http://schemas.microsoft.com/office/drawing/2014/main" id="{1DF967DF-6D43-4083-B50A-AA451DB766F7}"/>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29" name="Shape 687">
              <a:extLst>
                <a:ext uri="{FF2B5EF4-FFF2-40B4-BE49-F238E27FC236}">
                  <a16:creationId xmlns="" xmlns:a16="http://schemas.microsoft.com/office/drawing/2014/main" id="{8962AA86-7641-400B-9FE4-1CDE068D0EFD}"/>
                </a:ext>
              </a:extLst>
            </p:cNvPr>
            <p:cNvCxnSpPr>
              <a:stCxn id="27" idx="3"/>
              <a:endCxn id="2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30" name="Shape 688">
              <a:extLst>
                <a:ext uri="{FF2B5EF4-FFF2-40B4-BE49-F238E27FC236}">
                  <a16:creationId xmlns="" xmlns:a16="http://schemas.microsoft.com/office/drawing/2014/main" id="{7B4DA829-502B-4510-9936-C25D516DD43F}"/>
                </a:ext>
              </a:extLst>
            </p:cNvPr>
            <p:cNvCxnSpPr>
              <a:stCxn id="27" idx="5"/>
              <a:endCxn id="3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31" name="Shape 689">
              <a:extLst>
                <a:ext uri="{FF2B5EF4-FFF2-40B4-BE49-F238E27FC236}">
                  <a16:creationId xmlns="" xmlns:a16="http://schemas.microsoft.com/office/drawing/2014/main" id="{0CA517C4-46B2-4CE9-A79B-C3E8CBC2EE4C}"/>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32" name="Shape 690">
            <a:extLst>
              <a:ext uri="{FF2B5EF4-FFF2-40B4-BE49-F238E27FC236}">
                <a16:creationId xmlns="" xmlns:a16="http://schemas.microsoft.com/office/drawing/2014/main" id="{A6EF7785-AC88-41CD-A560-0B936D34E34E}"/>
              </a:ext>
            </a:extLst>
          </p:cNvPr>
          <p:cNvGrpSpPr/>
          <p:nvPr/>
        </p:nvGrpSpPr>
        <p:grpSpPr>
          <a:xfrm>
            <a:off x="94031" y="1978250"/>
            <a:ext cx="1196048" cy="818132"/>
            <a:chOff x="4034275" y="836075"/>
            <a:chExt cx="4609049" cy="3152724"/>
          </a:xfrm>
        </p:grpSpPr>
        <p:sp>
          <p:nvSpPr>
            <p:cNvPr id="33" name="Shape 691">
              <a:extLst>
                <a:ext uri="{FF2B5EF4-FFF2-40B4-BE49-F238E27FC236}">
                  <a16:creationId xmlns="" xmlns:a16="http://schemas.microsoft.com/office/drawing/2014/main" id="{3D27F1B7-1EBC-4EA0-82E3-95749058B4E7}"/>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34" name="Shape 692">
              <a:extLst>
                <a:ext uri="{FF2B5EF4-FFF2-40B4-BE49-F238E27FC236}">
                  <a16:creationId xmlns="" xmlns:a16="http://schemas.microsoft.com/office/drawing/2014/main" id="{BA932DC0-97B9-45EC-95F9-B725B4162DCB}"/>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35" name="Shape 693">
              <a:extLst>
                <a:ext uri="{FF2B5EF4-FFF2-40B4-BE49-F238E27FC236}">
                  <a16:creationId xmlns="" xmlns:a16="http://schemas.microsoft.com/office/drawing/2014/main" id="{F455F885-A834-4652-AF08-5D7662956FC9}"/>
                </a:ext>
              </a:extLst>
            </p:cNvPr>
            <p:cNvCxnSpPr>
              <a:stCxn id="33" idx="3"/>
              <a:endCxn id="3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36" name="Shape 694">
              <a:extLst>
                <a:ext uri="{FF2B5EF4-FFF2-40B4-BE49-F238E27FC236}">
                  <a16:creationId xmlns="" xmlns:a16="http://schemas.microsoft.com/office/drawing/2014/main" id="{F2766256-9C11-4EB5-BABF-17C18C00746E}"/>
                </a:ext>
              </a:extLst>
            </p:cNvPr>
            <p:cNvCxnSpPr>
              <a:stCxn id="33" idx="5"/>
              <a:endCxn id="3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37" name="Shape 695">
              <a:extLst>
                <a:ext uri="{FF2B5EF4-FFF2-40B4-BE49-F238E27FC236}">
                  <a16:creationId xmlns="" xmlns:a16="http://schemas.microsoft.com/office/drawing/2014/main" id="{AD62C0C8-D75A-4B2F-A05E-82DC29F21EA2}"/>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38" name="Shape 696">
              <a:extLst>
                <a:ext uri="{FF2B5EF4-FFF2-40B4-BE49-F238E27FC236}">
                  <a16:creationId xmlns="" xmlns:a16="http://schemas.microsoft.com/office/drawing/2014/main" id="{FB799925-AEB8-4041-8F26-FB54F7C9A725}"/>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39" name="Shape 697">
              <a:extLst>
                <a:ext uri="{FF2B5EF4-FFF2-40B4-BE49-F238E27FC236}">
                  <a16:creationId xmlns="" xmlns:a16="http://schemas.microsoft.com/office/drawing/2014/main" id="{89C6FB18-9FBD-484E-9FCC-6DDF59FEC1E2}"/>
                </a:ext>
              </a:extLst>
            </p:cNvPr>
            <p:cNvCxnSpPr>
              <a:stCxn id="37" idx="3"/>
              <a:endCxn id="3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40" name="Shape 698">
              <a:extLst>
                <a:ext uri="{FF2B5EF4-FFF2-40B4-BE49-F238E27FC236}">
                  <a16:creationId xmlns="" xmlns:a16="http://schemas.microsoft.com/office/drawing/2014/main" id="{06AA0A67-486E-49EF-A767-A1EA44DCDC49}"/>
                </a:ext>
              </a:extLst>
            </p:cNvPr>
            <p:cNvCxnSpPr>
              <a:stCxn id="37" idx="5"/>
              <a:endCxn id="4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41" name="Shape 699">
              <a:extLst>
                <a:ext uri="{FF2B5EF4-FFF2-40B4-BE49-F238E27FC236}">
                  <a16:creationId xmlns="" xmlns:a16="http://schemas.microsoft.com/office/drawing/2014/main" id="{E92BCE7F-92A9-4FEA-8AD9-E09BE4B64CA6}"/>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42" name="Shape 700">
            <a:extLst>
              <a:ext uri="{FF2B5EF4-FFF2-40B4-BE49-F238E27FC236}">
                <a16:creationId xmlns="" xmlns:a16="http://schemas.microsoft.com/office/drawing/2014/main" id="{B9EE46C8-D533-4C9B-85AA-7B1463970E64}"/>
              </a:ext>
            </a:extLst>
          </p:cNvPr>
          <p:cNvGrpSpPr/>
          <p:nvPr/>
        </p:nvGrpSpPr>
        <p:grpSpPr>
          <a:xfrm>
            <a:off x="1478581" y="3015500"/>
            <a:ext cx="1196048" cy="818132"/>
            <a:chOff x="4034275" y="836075"/>
            <a:chExt cx="4609049" cy="3152724"/>
          </a:xfrm>
        </p:grpSpPr>
        <p:sp>
          <p:nvSpPr>
            <p:cNvPr id="43" name="Shape 701">
              <a:extLst>
                <a:ext uri="{FF2B5EF4-FFF2-40B4-BE49-F238E27FC236}">
                  <a16:creationId xmlns="" xmlns:a16="http://schemas.microsoft.com/office/drawing/2014/main" id="{4B94837F-45BB-4497-A1DB-7008929AFCA4}"/>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44" name="Shape 702">
              <a:extLst>
                <a:ext uri="{FF2B5EF4-FFF2-40B4-BE49-F238E27FC236}">
                  <a16:creationId xmlns="" xmlns:a16="http://schemas.microsoft.com/office/drawing/2014/main" id="{6DD2A031-EC1E-40A3-B1F5-5E7F679D7790}"/>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45" name="Shape 703">
              <a:extLst>
                <a:ext uri="{FF2B5EF4-FFF2-40B4-BE49-F238E27FC236}">
                  <a16:creationId xmlns="" xmlns:a16="http://schemas.microsoft.com/office/drawing/2014/main" id="{E13658BF-08FA-4E20-9209-16DF0626613C}"/>
                </a:ext>
              </a:extLst>
            </p:cNvPr>
            <p:cNvCxnSpPr>
              <a:stCxn id="43" idx="3"/>
              <a:endCxn id="4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46" name="Shape 704">
              <a:extLst>
                <a:ext uri="{FF2B5EF4-FFF2-40B4-BE49-F238E27FC236}">
                  <a16:creationId xmlns="" xmlns:a16="http://schemas.microsoft.com/office/drawing/2014/main" id="{89E9F7C3-2D9D-4591-A630-8531B59F7913}"/>
                </a:ext>
              </a:extLst>
            </p:cNvPr>
            <p:cNvCxnSpPr>
              <a:stCxn id="43" idx="5"/>
              <a:endCxn id="4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47" name="Shape 705">
              <a:extLst>
                <a:ext uri="{FF2B5EF4-FFF2-40B4-BE49-F238E27FC236}">
                  <a16:creationId xmlns="" xmlns:a16="http://schemas.microsoft.com/office/drawing/2014/main" id="{33A29CFB-A272-4926-B8D4-885E65CC88DE}"/>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48" name="Shape 706">
              <a:extLst>
                <a:ext uri="{FF2B5EF4-FFF2-40B4-BE49-F238E27FC236}">
                  <a16:creationId xmlns="" xmlns:a16="http://schemas.microsoft.com/office/drawing/2014/main" id="{3C150843-F8C3-4F2F-9721-0FC6032C2ED3}"/>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49" name="Shape 707">
              <a:extLst>
                <a:ext uri="{FF2B5EF4-FFF2-40B4-BE49-F238E27FC236}">
                  <a16:creationId xmlns="" xmlns:a16="http://schemas.microsoft.com/office/drawing/2014/main" id="{44A87EDA-B517-4C4B-B598-F8DC408C4975}"/>
                </a:ext>
              </a:extLst>
            </p:cNvPr>
            <p:cNvCxnSpPr>
              <a:stCxn id="47" idx="3"/>
              <a:endCxn id="4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50" name="Shape 708">
              <a:extLst>
                <a:ext uri="{FF2B5EF4-FFF2-40B4-BE49-F238E27FC236}">
                  <a16:creationId xmlns="" xmlns:a16="http://schemas.microsoft.com/office/drawing/2014/main" id="{9A9D966E-9941-4983-B04A-72E72834F31E}"/>
                </a:ext>
              </a:extLst>
            </p:cNvPr>
            <p:cNvCxnSpPr>
              <a:stCxn id="47" idx="5"/>
              <a:endCxn id="5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51" name="Shape 709">
              <a:extLst>
                <a:ext uri="{FF2B5EF4-FFF2-40B4-BE49-F238E27FC236}">
                  <a16:creationId xmlns="" xmlns:a16="http://schemas.microsoft.com/office/drawing/2014/main" id="{CE28D77F-AE25-4AB2-B010-EECBC8081B4D}"/>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52" name="Shape 710">
            <a:extLst>
              <a:ext uri="{FF2B5EF4-FFF2-40B4-BE49-F238E27FC236}">
                <a16:creationId xmlns="" xmlns:a16="http://schemas.microsoft.com/office/drawing/2014/main" id="{BE515C5C-1267-4F05-A6BE-CE1CE8770DD8}"/>
              </a:ext>
            </a:extLst>
          </p:cNvPr>
          <p:cNvGrpSpPr/>
          <p:nvPr/>
        </p:nvGrpSpPr>
        <p:grpSpPr>
          <a:xfrm>
            <a:off x="1478569" y="1978250"/>
            <a:ext cx="1196048" cy="818132"/>
            <a:chOff x="4034275" y="836075"/>
            <a:chExt cx="4609049" cy="3152724"/>
          </a:xfrm>
        </p:grpSpPr>
        <p:sp>
          <p:nvSpPr>
            <p:cNvPr id="53" name="Shape 711">
              <a:extLst>
                <a:ext uri="{FF2B5EF4-FFF2-40B4-BE49-F238E27FC236}">
                  <a16:creationId xmlns="" xmlns:a16="http://schemas.microsoft.com/office/drawing/2014/main" id="{4843DC9A-20CC-49D2-9317-848E0640880B}"/>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54" name="Shape 712">
              <a:extLst>
                <a:ext uri="{FF2B5EF4-FFF2-40B4-BE49-F238E27FC236}">
                  <a16:creationId xmlns="" xmlns:a16="http://schemas.microsoft.com/office/drawing/2014/main" id="{B88A6D21-60D0-4A11-AA2F-A2F8F4A8EC4E}"/>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55" name="Shape 713">
              <a:extLst>
                <a:ext uri="{FF2B5EF4-FFF2-40B4-BE49-F238E27FC236}">
                  <a16:creationId xmlns="" xmlns:a16="http://schemas.microsoft.com/office/drawing/2014/main" id="{814B5C8D-9459-4B8C-9E16-5F2588EEEB89}"/>
                </a:ext>
              </a:extLst>
            </p:cNvPr>
            <p:cNvCxnSpPr>
              <a:stCxn id="53" idx="3"/>
              <a:endCxn id="5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56" name="Shape 714">
              <a:extLst>
                <a:ext uri="{FF2B5EF4-FFF2-40B4-BE49-F238E27FC236}">
                  <a16:creationId xmlns="" xmlns:a16="http://schemas.microsoft.com/office/drawing/2014/main" id="{E594A91B-B943-48B0-BB96-1566B50C3D82}"/>
                </a:ext>
              </a:extLst>
            </p:cNvPr>
            <p:cNvCxnSpPr>
              <a:stCxn id="53" idx="5"/>
              <a:endCxn id="5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57" name="Shape 715">
              <a:extLst>
                <a:ext uri="{FF2B5EF4-FFF2-40B4-BE49-F238E27FC236}">
                  <a16:creationId xmlns="" xmlns:a16="http://schemas.microsoft.com/office/drawing/2014/main" id="{6A60AFF2-397C-43D4-B11A-F1E43ED2E425}"/>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58" name="Shape 716">
              <a:extLst>
                <a:ext uri="{FF2B5EF4-FFF2-40B4-BE49-F238E27FC236}">
                  <a16:creationId xmlns="" xmlns:a16="http://schemas.microsoft.com/office/drawing/2014/main" id="{B890B4D9-25FE-40F1-9090-0C68942880DD}"/>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59" name="Shape 717">
              <a:extLst>
                <a:ext uri="{FF2B5EF4-FFF2-40B4-BE49-F238E27FC236}">
                  <a16:creationId xmlns="" xmlns:a16="http://schemas.microsoft.com/office/drawing/2014/main" id="{7023E800-02A6-473E-98FA-D0390B21EC79}"/>
                </a:ext>
              </a:extLst>
            </p:cNvPr>
            <p:cNvCxnSpPr>
              <a:stCxn id="57" idx="3"/>
              <a:endCxn id="5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60" name="Shape 718">
              <a:extLst>
                <a:ext uri="{FF2B5EF4-FFF2-40B4-BE49-F238E27FC236}">
                  <a16:creationId xmlns="" xmlns:a16="http://schemas.microsoft.com/office/drawing/2014/main" id="{3AAE1212-3C9A-4A6B-852B-900EE1A11CE3}"/>
                </a:ext>
              </a:extLst>
            </p:cNvPr>
            <p:cNvCxnSpPr>
              <a:stCxn id="57" idx="5"/>
              <a:endCxn id="6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61" name="Shape 719">
              <a:extLst>
                <a:ext uri="{FF2B5EF4-FFF2-40B4-BE49-F238E27FC236}">
                  <a16:creationId xmlns="" xmlns:a16="http://schemas.microsoft.com/office/drawing/2014/main" id="{D0DF13F6-B5ED-430B-BA68-7C03C84E0205}"/>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62" name="Shape 720">
            <a:extLst>
              <a:ext uri="{FF2B5EF4-FFF2-40B4-BE49-F238E27FC236}">
                <a16:creationId xmlns="" xmlns:a16="http://schemas.microsoft.com/office/drawing/2014/main" id="{2BC4058E-D15E-4C58-BEE7-D8F3C9FB43A6}"/>
              </a:ext>
            </a:extLst>
          </p:cNvPr>
          <p:cNvGrpSpPr/>
          <p:nvPr/>
        </p:nvGrpSpPr>
        <p:grpSpPr>
          <a:xfrm>
            <a:off x="2863132" y="3047500"/>
            <a:ext cx="1196048" cy="818132"/>
            <a:chOff x="4034275" y="836075"/>
            <a:chExt cx="4609049" cy="3152724"/>
          </a:xfrm>
        </p:grpSpPr>
        <p:sp>
          <p:nvSpPr>
            <p:cNvPr id="63" name="Shape 721">
              <a:extLst>
                <a:ext uri="{FF2B5EF4-FFF2-40B4-BE49-F238E27FC236}">
                  <a16:creationId xmlns="" xmlns:a16="http://schemas.microsoft.com/office/drawing/2014/main" id="{C3F1A9A7-1D3C-411B-BBF4-D6A24AEA71BB}"/>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64" name="Shape 722">
              <a:extLst>
                <a:ext uri="{FF2B5EF4-FFF2-40B4-BE49-F238E27FC236}">
                  <a16:creationId xmlns="" xmlns:a16="http://schemas.microsoft.com/office/drawing/2014/main" id="{6B2A406D-4F74-44DE-98DD-B4FE50DC7A91}"/>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65" name="Shape 723">
              <a:extLst>
                <a:ext uri="{FF2B5EF4-FFF2-40B4-BE49-F238E27FC236}">
                  <a16:creationId xmlns="" xmlns:a16="http://schemas.microsoft.com/office/drawing/2014/main" id="{67A4C614-5A90-4671-8FF9-5C1811D41467}"/>
                </a:ext>
              </a:extLst>
            </p:cNvPr>
            <p:cNvCxnSpPr>
              <a:stCxn id="63" idx="3"/>
              <a:endCxn id="6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66" name="Shape 724">
              <a:extLst>
                <a:ext uri="{FF2B5EF4-FFF2-40B4-BE49-F238E27FC236}">
                  <a16:creationId xmlns="" xmlns:a16="http://schemas.microsoft.com/office/drawing/2014/main" id="{D4F1BA7A-1D42-4790-9477-F39656AE1E19}"/>
                </a:ext>
              </a:extLst>
            </p:cNvPr>
            <p:cNvCxnSpPr>
              <a:stCxn id="63" idx="5"/>
              <a:endCxn id="67" idx="1"/>
            </p:cNvCxnSpPr>
            <p:nvPr/>
          </p:nvCxnSpPr>
          <p:spPr>
            <a:xfrm>
              <a:off x="6065611" y="1585836"/>
              <a:ext cx="626700" cy="468300"/>
            </a:xfrm>
            <a:prstGeom prst="straightConnector1">
              <a:avLst/>
            </a:prstGeom>
            <a:noFill/>
            <a:ln w="9525" cap="flat" cmpd="sng">
              <a:solidFill>
                <a:schemeClr val="dk2"/>
              </a:solidFill>
              <a:prstDash val="solid"/>
              <a:round/>
              <a:headEnd type="none" w="lg" len="lg"/>
              <a:tailEnd type="none" w="lg" len="lg"/>
            </a:ln>
          </p:spPr>
        </p:cxnSp>
        <p:sp>
          <p:nvSpPr>
            <p:cNvPr id="67" name="Shape 725">
              <a:extLst>
                <a:ext uri="{FF2B5EF4-FFF2-40B4-BE49-F238E27FC236}">
                  <a16:creationId xmlns="" xmlns:a16="http://schemas.microsoft.com/office/drawing/2014/main" id="{37E86AE4-B08B-453F-A65A-675358E1868A}"/>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68" name="Shape 726">
              <a:extLst>
                <a:ext uri="{FF2B5EF4-FFF2-40B4-BE49-F238E27FC236}">
                  <a16:creationId xmlns="" xmlns:a16="http://schemas.microsoft.com/office/drawing/2014/main" id="{9F01C78E-3FE1-415C-AB88-BA435C74FFC6}"/>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69" name="Shape 727">
              <a:extLst>
                <a:ext uri="{FF2B5EF4-FFF2-40B4-BE49-F238E27FC236}">
                  <a16:creationId xmlns="" xmlns:a16="http://schemas.microsoft.com/office/drawing/2014/main" id="{3695BF0F-3CBA-4F8B-AF23-67FD8D289832}"/>
                </a:ext>
              </a:extLst>
            </p:cNvPr>
            <p:cNvCxnSpPr>
              <a:stCxn id="67" idx="3"/>
              <a:endCxn id="6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70" name="Shape 728">
              <a:extLst>
                <a:ext uri="{FF2B5EF4-FFF2-40B4-BE49-F238E27FC236}">
                  <a16:creationId xmlns="" xmlns:a16="http://schemas.microsoft.com/office/drawing/2014/main" id="{A972AD4A-3380-4E45-8A4A-16C851017972}"/>
                </a:ext>
              </a:extLst>
            </p:cNvPr>
            <p:cNvCxnSpPr>
              <a:stCxn id="67" idx="5"/>
              <a:endCxn id="7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71" name="Shape 729">
              <a:extLst>
                <a:ext uri="{FF2B5EF4-FFF2-40B4-BE49-F238E27FC236}">
                  <a16:creationId xmlns="" xmlns:a16="http://schemas.microsoft.com/office/drawing/2014/main" id="{E2B0EF42-98CD-48A5-932A-59834FCC2DE0}"/>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sp>
        <p:nvSpPr>
          <p:cNvPr id="72" name="Shape 730">
            <a:extLst>
              <a:ext uri="{FF2B5EF4-FFF2-40B4-BE49-F238E27FC236}">
                <a16:creationId xmlns="" xmlns:a16="http://schemas.microsoft.com/office/drawing/2014/main" id="{B0FF0449-3B3A-4E31-B014-01BC4179A089}"/>
              </a:ext>
            </a:extLst>
          </p:cNvPr>
          <p:cNvSpPr txBox="1"/>
          <p:nvPr/>
        </p:nvSpPr>
        <p:spPr>
          <a:xfrm>
            <a:off x="314376" y="25869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3" name="Shape 732">
            <a:extLst>
              <a:ext uri="{FF2B5EF4-FFF2-40B4-BE49-F238E27FC236}">
                <a16:creationId xmlns="" xmlns:a16="http://schemas.microsoft.com/office/drawing/2014/main" id="{7B9CD448-69FB-4A55-BA67-F4EF92445DA4}"/>
              </a:ext>
            </a:extLst>
          </p:cNvPr>
          <p:cNvSpPr txBox="1"/>
          <p:nvPr/>
        </p:nvSpPr>
        <p:spPr>
          <a:xfrm>
            <a:off x="1704176" y="36361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4" name="Shape 733">
            <a:extLst>
              <a:ext uri="{FF2B5EF4-FFF2-40B4-BE49-F238E27FC236}">
                <a16:creationId xmlns="" xmlns:a16="http://schemas.microsoft.com/office/drawing/2014/main" id="{BA8BBF17-2F10-4E21-8376-1AE2509AC381}"/>
              </a:ext>
            </a:extLst>
          </p:cNvPr>
          <p:cNvSpPr txBox="1"/>
          <p:nvPr/>
        </p:nvSpPr>
        <p:spPr>
          <a:xfrm>
            <a:off x="3108751" y="2499995"/>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5" name="Shape 734">
            <a:extLst>
              <a:ext uri="{FF2B5EF4-FFF2-40B4-BE49-F238E27FC236}">
                <a16:creationId xmlns="" xmlns:a16="http://schemas.microsoft.com/office/drawing/2014/main" id="{845E92EE-2106-45A9-B457-4841377A5352}"/>
              </a:ext>
            </a:extLst>
          </p:cNvPr>
          <p:cNvSpPr txBox="1"/>
          <p:nvPr/>
        </p:nvSpPr>
        <p:spPr>
          <a:xfrm>
            <a:off x="3067201" y="36361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6" name="Shape 735">
            <a:extLst>
              <a:ext uri="{FF2B5EF4-FFF2-40B4-BE49-F238E27FC236}">
                <a16:creationId xmlns="" xmlns:a16="http://schemas.microsoft.com/office/drawing/2014/main" id="{C3AA1644-0068-4C6F-9BAE-0D5A8D654B55}"/>
              </a:ext>
            </a:extLst>
          </p:cNvPr>
          <p:cNvSpPr txBox="1"/>
          <p:nvPr/>
        </p:nvSpPr>
        <p:spPr>
          <a:xfrm>
            <a:off x="1674776" y="2586920"/>
            <a:ext cx="450899" cy="296400"/>
          </a:xfrm>
          <a:prstGeom prst="rect">
            <a:avLst/>
          </a:prstGeom>
          <a:solidFill>
            <a:srgbClr val="FF0000"/>
          </a:solidFill>
          <a:ln>
            <a:noFill/>
          </a:ln>
        </p:spPr>
        <p:txBody>
          <a:bodyPr lIns="91425" tIns="91425" rIns="91425" bIns="91425" anchor="t" anchorCtr="0">
            <a:noAutofit/>
          </a:bodyPr>
          <a:lstStyle/>
          <a:p>
            <a:pPr algn="ctr"/>
            <a:r>
              <a:rPr lang="en" sz="900">
                <a:latin typeface="Open Sans"/>
                <a:ea typeface="Open Sans"/>
                <a:cs typeface="Open Sans"/>
                <a:sym typeface="Open Sans"/>
              </a:rPr>
              <a:t>West</a:t>
            </a:r>
          </a:p>
        </p:txBody>
      </p:sp>
      <p:sp>
        <p:nvSpPr>
          <p:cNvPr id="77" name="Shape 736">
            <a:extLst>
              <a:ext uri="{FF2B5EF4-FFF2-40B4-BE49-F238E27FC236}">
                <a16:creationId xmlns="" xmlns:a16="http://schemas.microsoft.com/office/drawing/2014/main" id="{3205B728-3B9B-47F9-8EB0-EE416837E60A}"/>
              </a:ext>
            </a:extLst>
          </p:cNvPr>
          <p:cNvSpPr txBox="1"/>
          <p:nvPr/>
        </p:nvSpPr>
        <p:spPr>
          <a:xfrm>
            <a:off x="255376" y="3636120"/>
            <a:ext cx="450899" cy="296400"/>
          </a:xfrm>
          <a:prstGeom prst="rect">
            <a:avLst/>
          </a:prstGeom>
          <a:solidFill>
            <a:srgbClr val="FF0000"/>
          </a:solidFill>
          <a:ln>
            <a:noFill/>
          </a:ln>
        </p:spPr>
        <p:txBody>
          <a:bodyPr lIns="91425" tIns="91425" rIns="91425" bIns="91425" anchor="t" anchorCtr="0">
            <a:noAutofit/>
          </a:bodyPr>
          <a:lstStyle/>
          <a:p>
            <a:pPr algn="ctr"/>
            <a:r>
              <a:rPr lang="en" sz="900">
                <a:latin typeface="Open Sans"/>
                <a:ea typeface="Open Sans"/>
                <a:cs typeface="Open Sans"/>
                <a:sym typeface="Open Sans"/>
              </a:rPr>
              <a:t>West</a:t>
            </a:r>
          </a:p>
        </p:txBody>
      </p:sp>
      <p:graphicFrame>
        <p:nvGraphicFramePr>
          <p:cNvPr id="78" name="Shape 737">
            <a:extLst>
              <a:ext uri="{FF2B5EF4-FFF2-40B4-BE49-F238E27FC236}">
                <a16:creationId xmlns="" xmlns:a16="http://schemas.microsoft.com/office/drawing/2014/main" id="{4E668539-741F-4584-B7A2-B13C1A2E3479}"/>
              </a:ext>
            </a:extLst>
          </p:cNvPr>
          <p:cNvGraphicFramePr/>
          <p:nvPr>
            <p:extLst>
              <p:ext uri="{D42A27DB-BD31-4B8C-83A1-F6EECF244321}">
                <p14:modId xmlns:p14="http://schemas.microsoft.com/office/powerpoint/2010/main" val="3986071043"/>
              </p:ext>
            </p:extLst>
          </p:nvPr>
        </p:nvGraphicFramePr>
        <p:xfrm>
          <a:off x="1478569" y="4529857"/>
          <a:ext cx="1281550" cy="777180"/>
        </p:xfrm>
        <a:graphic>
          <a:graphicData uri="http://schemas.openxmlformats.org/drawingml/2006/table">
            <a:tbl>
              <a:tblPr>
                <a:noFill/>
              </a:tblPr>
              <a:tblGrid>
                <a:gridCol w="639375">
                  <a:extLst>
                    <a:ext uri="{9D8B030D-6E8A-4147-A177-3AD203B41FA5}">
                      <a16:colId xmlns="" xmlns:a16="http://schemas.microsoft.com/office/drawing/2014/main" val="20000"/>
                    </a:ext>
                  </a:extLst>
                </a:gridCol>
                <a:gridCol w="642175">
                  <a:extLst>
                    <a:ext uri="{9D8B030D-6E8A-4147-A177-3AD203B41FA5}">
                      <a16:colId xmlns="" xmlns:a16="http://schemas.microsoft.com/office/drawing/2014/main" val="20001"/>
                    </a:ext>
                  </a:extLst>
                </a:gridCol>
              </a:tblGrid>
              <a:tr h="381000">
                <a:tc>
                  <a:txBody>
                    <a:bodyPr/>
                    <a:lstStyle/>
                    <a:p>
                      <a:pPr algn="ctr">
                        <a:spcBef>
                          <a:spcPts val="0"/>
                        </a:spcBef>
                        <a:buNone/>
                      </a:pPr>
                      <a:r>
                        <a:rPr lang="en" dirty="0">
                          <a:latin typeface="Open Sans"/>
                          <a:ea typeface="Open Sans"/>
                          <a:cs typeface="Open Sans"/>
                          <a:sym typeface="Open Sans"/>
                        </a:rPr>
                        <a:t>East</a:t>
                      </a:r>
                    </a:p>
                  </a:txBody>
                  <a:tcPr marL="91425" marR="91425" marT="91425" marB="91425"/>
                </a:tc>
                <a:tc>
                  <a:txBody>
                    <a:bodyPr/>
                    <a:lstStyle/>
                    <a:p>
                      <a:pPr algn="ctr">
                        <a:spcBef>
                          <a:spcPts val="0"/>
                        </a:spcBef>
                        <a:buNone/>
                      </a:pPr>
                      <a:r>
                        <a:rPr lang="en">
                          <a:latin typeface="Open Sans"/>
                          <a:ea typeface="Open Sans"/>
                          <a:cs typeface="Open Sans"/>
                          <a:sym typeface="Open Sans"/>
                        </a:rPr>
                        <a:t>West</a:t>
                      </a:r>
                    </a:p>
                  </a:txBody>
                  <a:tcPr marL="91425" marR="91425" marT="91425" marB="91425"/>
                </a:tc>
                <a:extLst>
                  <a:ext uri="{0D108BD9-81ED-4DB2-BD59-A6C34878D82A}">
                    <a16:rowId xmlns="" xmlns:a16="http://schemas.microsoft.com/office/drawing/2014/main" val="10000"/>
                  </a:ext>
                </a:extLst>
              </a:tr>
              <a:tr h="381000">
                <a:tc>
                  <a:txBody>
                    <a:bodyPr/>
                    <a:lstStyle/>
                    <a:p>
                      <a:pPr algn="ctr">
                        <a:spcBef>
                          <a:spcPts val="0"/>
                        </a:spcBef>
                        <a:buNone/>
                      </a:pPr>
                      <a:r>
                        <a:rPr lang="en">
                          <a:latin typeface="Open Sans"/>
                          <a:ea typeface="Open Sans"/>
                          <a:cs typeface="Open Sans"/>
                          <a:sym typeface="Open Sans"/>
                        </a:rPr>
                        <a:t>4</a:t>
                      </a:r>
                    </a:p>
                  </a:txBody>
                  <a:tcPr marL="91425" marR="91425" marT="91425" marB="91425"/>
                </a:tc>
                <a:tc>
                  <a:txBody>
                    <a:bodyPr/>
                    <a:lstStyle/>
                    <a:p>
                      <a:pPr algn="ctr">
                        <a:spcBef>
                          <a:spcPts val="0"/>
                        </a:spcBef>
                        <a:buNone/>
                      </a:pPr>
                      <a:r>
                        <a:rPr lang="en" dirty="0">
                          <a:latin typeface="Open Sans"/>
                          <a:ea typeface="Open Sans"/>
                          <a:cs typeface="Open Sans"/>
                          <a:sym typeface="Open Sans"/>
                        </a:rPr>
                        <a:t>2</a:t>
                      </a:r>
                    </a:p>
                  </a:txBody>
                  <a:tcPr marL="91425" marR="91425" marT="91425" marB="91425"/>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3348838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5BA880B5-5AE1-467C-8366-3251D679BDF3}"/>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49163186-DB36-4EF5-9068-974F89000C74}"/>
              </a:ext>
            </a:extLst>
          </p:cNvPr>
          <p:cNvSpPr>
            <a:spLocks noGrp="1"/>
          </p:cNvSpPr>
          <p:nvPr>
            <p:ph type="title"/>
          </p:nvPr>
        </p:nvSpPr>
        <p:spPr/>
        <p:txBody>
          <a:bodyPr/>
          <a:lstStyle/>
          <a:p>
            <a:r>
              <a:rPr lang="en-US" dirty="0"/>
              <a:t>Random Forests</a:t>
            </a:r>
          </a:p>
        </p:txBody>
      </p:sp>
      <p:sp>
        <p:nvSpPr>
          <p:cNvPr id="4" name="Slide Number Placeholder 3">
            <a:extLst>
              <a:ext uri="{FF2B5EF4-FFF2-40B4-BE49-F238E27FC236}">
                <a16:creationId xmlns="" xmlns:a16="http://schemas.microsoft.com/office/drawing/2014/main" id="{FDD3217C-CD88-432D-8A68-B1DF66C148B8}"/>
              </a:ext>
            </a:extLst>
          </p:cNvPr>
          <p:cNvSpPr>
            <a:spLocks noGrp="1"/>
          </p:cNvSpPr>
          <p:nvPr>
            <p:ph type="sldNum" sz="quarter" idx="12"/>
          </p:nvPr>
        </p:nvSpPr>
        <p:spPr/>
        <p:txBody>
          <a:bodyPr/>
          <a:lstStyle/>
          <a:p>
            <a:fld id="{37290FF7-652B-4475-AEAB-8B1A5D23AE09}" type="slidenum">
              <a:rPr lang="en-US" smtClean="0"/>
              <a:t>72</a:t>
            </a:fld>
            <a:endParaRPr lang="en-US"/>
          </a:p>
        </p:txBody>
      </p:sp>
      <p:sp>
        <p:nvSpPr>
          <p:cNvPr id="5" name="Footer Placeholder 4">
            <a:extLst>
              <a:ext uri="{FF2B5EF4-FFF2-40B4-BE49-F238E27FC236}">
                <a16:creationId xmlns="" xmlns:a16="http://schemas.microsoft.com/office/drawing/2014/main" id="{ABC36FE1-87DF-43B7-B607-7E8223A9BBD7}"/>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 xmlns:a16="http://schemas.microsoft.com/office/drawing/2014/main" id="{044AF254-5399-44EE-AFAC-7E3F7B3B027B}"/>
              </a:ext>
            </a:extLst>
          </p:cNvPr>
          <p:cNvSpPr txBox="1"/>
          <p:nvPr/>
        </p:nvSpPr>
        <p:spPr>
          <a:xfrm>
            <a:off x="304799" y="5562600"/>
            <a:ext cx="8729545" cy="641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In this example, each decision tree tries to separate the data and by taking the most numerous outcome (tally) the best outcome is often found.  Since they are weak learners (not a lot of depth and with fewer variables) among hundreds, overfitting is usually less of a concern. </a:t>
            </a:r>
          </a:p>
        </p:txBody>
      </p:sp>
      <p:pic>
        <p:nvPicPr>
          <p:cNvPr id="79" name="Shape 742">
            <a:extLst>
              <a:ext uri="{FF2B5EF4-FFF2-40B4-BE49-F238E27FC236}">
                <a16:creationId xmlns="" xmlns:a16="http://schemas.microsoft.com/office/drawing/2014/main" id="{B88E8D0F-FE77-4E76-8F5A-436739CB1E73}"/>
              </a:ext>
            </a:extLst>
          </p:cNvPr>
          <p:cNvPicPr preferRelativeResize="0"/>
          <p:nvPr/>
        </p:nvPicPr>
        <p:blipFill rotWithShape="1">
          <a:blip r:embed="rId2">
            <a:alphaModFix/>
          </a:blip>
          <a:srcRect l="5069" b="9312"/>
          <a:stretch/>
        </p:blipFill>
        <p:spPr>
          <a:xfrm>
            <a:off x="113415" y="1740380"/>
            <a:ext cx="4572000" cy="3365371"/>
          </a:xfrm>
          <a:prstGeom prst="rect">
            <a:avLst/>
          </a:prstGeom>
          <a:noFill/>
          <a:ln>
            <a:noFill/>
          </a:ln>
        </p:spPr>
      </p:pic>
      <p:sp>
        <p:nvSpPr>
          <p:cNvPr id="80" name="Shape 661">
            <a:extLst>
              <a:ext uri="{FF2B5EF4-FFF2-40B4-BE49-F238E27FC236}">
                <a16:creationId xmlns="" xmlns:a16="http://schemas.microsoft.com/office/drawing/2014/main" id="{519524BC-2931-47E6-9333-4D73CA18E0E1}"/>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pPr marL="117475" indent="-117475">
              <a:buFont typeface="Arial" panose="020B0604020202020204" pitchFamily="34" charset="0"/>
              <a:buChar char="•"/>
            </a:pPr>
            <a:r>
              <a:rPr lang="en" sz="1600" dirty="0">
                <a:latin typeface="Open Sans"/>
                <a:ea typeface="Open Sans"/>
                <a:cs typeface="Open Sans"/>
                <a:sym typeface="Open Sans"/>
              </a:rPr>
              <a:t>How many trees/vote</a:t>
            </a:r>
            <a:r>
              <a:rPr lang="en-US" sz="1600" dirty="0">
                <a:latin typeface="Open Sans"/>
                <a:ea typeface="Open Sans"/>
                <a:cs typeface="Open Sans"/>
                <a:sym typeface="Open Sans"/>
              </a:rPr>
              <a:t>r</a:t>
            </a:r>
            <a:r>
              <a:rPr lang="en" sz="1600" dirty="0">
                <a:latin typeface="Open Sans"/>
                <a:ea typeface="Open Sans"/>
                <a:cs typeface="Open Sans"/>
                <a:sym typeface="Open Sans"/>
              </a:rPr>
              <a:t>s?</a:t>
            </a:r>
          </a:p>
          <a:p>
            <a:pPr marL="117475" indent="-117475">
              <a:buFont typeface="Arial" panose="020B0604020202020204" pitchFamily="34" charset="0"/>
              <a:buChar char="•"/>
            </a:pPr>
            <a:r>
              <a:rPr lang="en" sz="1600" dirty="0">
                <a:latin typeface="Open Sans"/>
                <a:ea typeface="Open Sans"/>
                <a:cs typeface="Open Sans"/>
                <a:sym typeface="Open Sans"/>
              </a:rPr>
              <a:t>How many decision points (nodes)?</a:t>
            </a:r>
          </a:p>
          <a:p>
            <a:pPr marL="117475" indent="-117475">
              <a:buFont typeface="Arial" panose="020B0604020202020204" pitchFamily="34" charset="0"/>
              <a:buChar char="•"/>
            </a:pPr>
            <a:r>
              <a:rPr lang="en" sz="1600" dirty="0">
                <a:latin typeface="Open Sans"/>
                <a:ea typeface="Open Sans"/>
                <a:cs typeface="Open Sans"/>
                <a:sym typeface="Open Sans"/>
              </a:rPr>
              <a:t>How many features are all</a:t>
            </a:r>
            <a:r>
              <a:rPr lang="en-US" sz="1600" dirty="0">
                <a:latin typeface="Open Sans"/>
                <a:ea typeface="Open Sans"/>
                <a:cs typeface="Open Sans"/>
                <a:sym typeface="Open Sans"/>
              </a:rPr>
              <a:t>owed to be used in each random subset (last example showed 2)?</a:t>
            </a:r>
          </a:p>
          <a:p>
            <a:pPr marL="117475" indent="-117475">
              <a:buFont typeface="Arial" panose="020B0604020202020204" pitchFamily="34" charset="0"/>
              <a:buChar char="•"/>
            </a:pPr>
            <a:r>
              <a:rPr lang="en-US" sz="1600" dirty="0">
                <a:latin typeface="Open Sans"/>
                <a:ea typeface="Open Sans"/>
                <a:cs typeface="Open Sans"/>
                <a:sym typeface="Open Sans"/>
              </a:rPr>
              <a:t>How to account for missing values?</a:t>
            </a:r>
            <a:endParaRPr lang="en" sz="1600" dirty="0">
              <a:latin typeface="Open Sans"/>
              <a:ea typeface="Open Sans"/>
              <a:cs typeface="Open Sans"/>
              <a:sym typeface="Open Sans"/>
            </a:endParaRPr>
          </a:p>
        </p:txBody>
      </p:sp>
      <p:sp>
        <p:nvSpPr>
          <p:cNvPr id="8" name="TextBox 7">
            <a:extLst>
              <a:ext uri="{FF2B5EF4-FFF2-40B4-BE49-F238E27FC236}">
                <a16:creationId xmlns="" xmlns:a16="http://schemas.microsoft.com/office/drawing/2014/main" id="{68F865CF-96D5-46C7-BB67-C4A82789F0D0}"/>
              </a:ext>
            </a:extLst>
          </p:cNvPr>
          <p:cNvSpPr txBox="1"/>
          <p:nvPr/>
        </p:nvSpPr>
        <p:spPr>
          <a:xfrm>
            <a:off x="228600" y="1371600"/>
            <a:ext cx="1646605" cy="369332"/>
          </a:xfrm>
          <a:prstGeom prst="rect">
            <a:avLst/>
          </a:prstGeom>
          <a:noFill/>
        </p:spPr>
        <p:txBody>
          <a:bodyPr wrap="none" rtlCol="0">
            <a:spAutoFit/>
          </a:bodyPr>
          <a:lstStyle/>
          <a:p>
            <a:r>
              <a:rPr lang="en-US" dirty="0"/>
              <a:t>Fictitious Visual</a:t>
            </a:r>
          </a:p>
        </p:txBody>
      </p:sp>
      <p:sp>
        <p:nvSpPr>
          <p:cNvPr id="81" name="TextBox 80">
            <a:extLst>
              <a:ext uri="{FF2B5EF4-FFF2-40B4-BE49-F238E27FC236}">
                <a16:creationId xmlns="" xmlns:a16="http://schemas.microsoft.com/office/drawing/2014/main" id="{F17B71F1-0C2C-4C02-8CBB-3C05247289D9}"/>
              </a:ext>
            </a:extLst>
          </p:cNvPr>
          <p:cNvSpPr txBox="1"/>
          <p:nvPr/>
        </p:nvSpPr>
        <p:spPr>
          <a:xfrm>
            <a:off x="4572000" y="1371600"/>
            <a:ext cx="2827441" cy="369332"/>
          </a:xfrm>
          <a:prstGeom prst="rect">
            <a:avLst/>
          </a:prstGeom>
          <a:noFill/>
        </p:spPr>
        <p:txBody>
          <a:bodyPr wrap="none" rtlCol="0">
            <a:spAutoFit/>
          </a:bodyPr>
          <a:lstStyle/>
          <a:p>
            <a:r>
              <a:rPr lang="en-US" dirty="0"/>
              <a:t>Data Science Considerations</a:t>
            </a:r>
          </a:p>
        </p:txBody>
      </p:sp>
      <p:cxnSp>
        <p:nvCxnSpPr>
          <p:cNvPr id="82" name="Straight Arrow Connector 81">
            <a:extLst>
              <a:ext uri="{FF2B5EF4-FFF2-40B4-BE49-F238E27FC236}">
                <a16:creationId xmlns="" xmlns:a16="http://schemas.microsoft.com/office/drawing/2014/main" id="{F702A754-1403-4DAA-9087-5F12387A2170}"/>
              </a:ext>
            </a:extLst>
          </p:cNvPr>
          <p:cNvCxnSpPr>
            <a:cxnSpLocks/>
          </p:cNvCxnSpPr>
          <p:nvPr/>
        </p:nvCxnSpPr>
        <p:spPr>
          <a:xfrm>
            <a:off x="3028950" y="2971800"/>
            <a:ext cx="32385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 xmlns:a16="http://schemas.microsoft.com/office/drawing/2014/main" id="{94EF5E4B-4395-4205-8C95-A4A90D021A7B}"/>
              </a:ext>
            </a:extLst>
          </p:cNvPr>
          <p:cNvCxnSpPr/>
          <p:nvPr/>
        </p:nvCxnSpPr>
        <p:spPr>
          <a:xfrm>
            <a:off x="3276600" y="3048000"/>
            <a:ext cx="762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 xmlns:a16="http://schemas.microsoft.com/office/drawing/2014/main" id="{0AA99FB7-B6BC-43C1-8F03-82DA127A95F0}"/>
              </a:ext>
            </a:extLst>
          </p:cNvPr>
          <p:cNvSpPr txBox="1"/>
          <p:nvPr/>
        </p:nvSpPr>
        <p:spPr>
          <a:xfrm>
            <a:off x="2992476" y="3655367"/>
            <a:ext cx="720647" cy="461665"/>
          </a:xfrm>
          <a:prstGeom prst="rect">
            <a:avLst/>
          </a:prstGeom>
          <a:noFill/>
        </p:spPr>
        <p:txBody>
          <a:bodyPr wrap="none" rtlCol="0">
            <a:spAutoFit/>
          </a:bodyPr>
          <a:lstStyle/>
          <a:p>
            <a:pPr algn="ctr"/>
            <a:r>
              <a:rPr lang="en-US" sz="1200" dirty="0"/>
              <a:t>Weak </a:t>
            </a:r>
          </a:p>
          <a:p>
            <a:pPr algn="ctr"/>
            <a:r>
              <a:rPr lang="en-US" sz="1200" dirty="0"/>
              <a:t>Learners</a:t>
            </a:r>
          </a:p>
        </p:txBody>
      </p:sp>
      <p:sp>
        <p:nvSpPr>
          <p:cNvPr id="87" name="TextBox 86">
            <a:extLst>
              <a:ext uri="{FF2B5EF4-FFF2-40B4-BE49-F238E27FC236}">
                <a16:creationId xmlns="" xmlns:a16="http://schemas.microsoft.com/office/drawing/2014/main" id="{0D56A4C0-2C4A-461C-B65D-09DEDA140787}"/>
              </a:ext>
            </a:extLst>
          </p:cNvPr>
          <p:cNvSpPr txBox="1"/>
          <p:nvPr/>
        </p:nvSpPr>
        <p:spPr>
          <a:xfrm>
            <a:off x="469229" y="2200919"/>
            <a:ext cx="622286" cy="276999"/>
          </a:xfrm>
          <a:prstGeom prst="rect">
            <a:avLst/>
          </a:prstGeom>
          <a:noFill/>
        </p:spPr>
        <p:txBody>
          <a:bodyPr wrap="none" rtlCol="0">
            <a:spAutoFit/>
          </a:bodyPr>
          <a:lstStyle/>
          <a:p>
            <a:r>
              <a:rPr lang="en-US" sz="1200" dirty="0"/>
              <a:t>Class A</a:t>
            </a:r>
          </a:p>
        </p:txBody>
      </p:sp>
      <p:sp>
        <p:nvSpPr>
          <p:cNvPr id="88" name="TextBox 87">
            <a:extLst>
              <a:ext uri="{FF2B5EF4-FFF2-40B4-BE49-F238E27FC236}">
                <a16:creationId xmlns="" xmlns:a16="http://schemas.microsoft.com/office/drawing/2014/main" id="{4276104D-1828-4444-A583-39BE7DF030F8}"/>
              </a:ext>
            </a:extLst>
          </p:cNvPr>
          <p:cNvSpPr txBox="1"/>
          <p:nvPr/>
        </p:nvSpPr>
        <p:spPr>
          <a:xfrm>
            <a:off x="1244242" y="4343400"/>
            <a:ext cx="615874" cy="276999"/>
          </a:xfrm>
          <a:prstGeom prst="rect">
            <a:avLst/>
          </a:prstGeom>
          <a:noFill/>
        </p:spPr>
        <p:txBody>
          <a:bodyPr wrap="none" rtlCol="0">
            <a:spAutoFit/>
          </a:bodyPr>
          <a:lstStyle/>
          <a:p>
            <a:r>
              <a:rPr lang="en-US" sz="1200" dirty="0"/>
              <a:t>Class B</a:t>
            </a:r>
          </a:p>
        </p:txBody>
      </p:sp>
      <p:cxnSp>
        <p:nvCxnSpPr>
          <p:cNvPr id="90" name="Straight Arrow Connector 89">
            <a:extLst>
              <a:ext uri="{FF2B5EF4-FFF2-40B4-BE49-F238E27FC236}">
                <a16:creationId xmlns="" xmlns:a16="http://schemas.microsoft.com/office/drawing/2014/main" id="{73A30E36-B617-4787-87B2-8AD4F819BB58}"/>
              </a:ext>
            </a:extLst>
          </p:cNvPr>
          <p:cNvCxnSpPr>
            <a:cxnSpLocks/>
            <a:endCxn id="91" idx="2"/>
          </p:cNvCxnSpPr>
          <p:nvPr/>
        </p:nvCxnSpPr>
        <p:spPr>
          <a:xfrm flipH="1" flipV="1">
            <a:off x="3675025" y="2475384"/>
            <a:ext cx="134981" cy="49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 xmlns:a16="http://schemas.microsoft.com/office/drawing/2014/main" id="{D92DD480-F393-4F7F-A279-6291C2539433}"/>
              </a:ext>
            </a:extLst>
          </p:cNvPr>
          <p:cNvSpPr txBox="1"/>
          <p:nvPr/>
        </p:nvSpPr>
        <p:spPr>
          <a:xfrm>
            <a:off x="3250870" y="2013719"/>
            <a:ext cx="848309" cy="461665"/>
          </a:xfrm>
          <a:prstGeom prst="rect">
            <a:avLst/>
          </a:prstGeom>
          <a:noFill/>
        </p:spPr>
        <p:txBody>
          <a:bodyPr wrap="none" rtlCol="0">
            <a:spAutoFit/>
          </a:bodyPr>
          <a:lstStyle/>
          <a:p>
            <a:pPr algn="ctr"/>
            <a:r>
              <a:rPr lang="en-US" sz="1200" dirty="0"/>
              <a:t>Group </a:t>
            </a:r>
          </a:p>
          <a:p>
            <a:pPr algn="ctr"/>
            <a:r>
              <a:rPr lang="en-US" sz="1200" dirty="0"/>
              <a:t>Consensus</a:t>
            </a:r>
          </a:p>
        </p:txBody>
      </p:sp>
    </p:spTree>
    <p:extLst>
      <p:ext uri="{BB962C8B-B14F-4D97-AF65-F5344CB8AC3E}">
        <p14:creationId xmlns:p14="http://schemas.microsoft.com/office/powerpoint/2010/main" val="12941622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A0A2E1C-7D98-44F2-841A-C0F0F81C3A7D}"/>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4BD25374-7532-49B7-86B4-242E3E7601B3}"/>
              </a:ext>
            </a:extLst>
          </p:cNvPr>
          <p:cNvSpPr>
            <a:spLocks noGrp="1"/>
          </p:cNvSpPr>
          <p:nvPr>
            <p:ph type="title"/>
          </p:nvPr>
        </p:nvSpPr>
        <p:spPr/>
        <p:txBody>
          <a:bodyPr/>
          <a:lstStyle/>
          <a:p>
            <a:r>
              <a:rPr lang="en-US" dirty="0"/>
              <a:t>How a random forest is really grown.</a:t>
            </a:r>
          </a:p>
        </p:txBody>
      </p:sp>
      <p:sp>
        <p:nvSpPr>
          <p:cNvPr id="4" name="Slide Number Placeholder 3">
            <a:extLst>
              <a:ext uri="{FF2B5EF4-FFF2-40B4-BE49-F238E27FC236}">
                <a16:creationId xmlns="" xmlns:a16="http://schemas.microsoft.com/office/drawing/2014/main" id="{DE89F499-AFBF-439F-85DE-D9C7078FD452}"/>
              </a:ext>
            </a:extLst>
          </p:cNvPr>
          <p:cNvSpPr>
            <a:spLocks noGrp="1"/>
          </p:cNvSpPr>
          <p:nvPr>
            <p:ph type="sldNum" sz="quarter" idx="12"/>
          </p:nvPr>
        </p:nvSpPr>
        <p:spPr/>
        <p:txBody>
          <a:bodyPr/>
          <a:lstStyle/>
          <a:p>
            <a:fld id="{37290FF7-652B-4475-AEAB-8B1A5D23AE09}" type="slidenum">
              <a:rPr lang="en-US" smtClean="0"/>
              <a:t>73</a:t>
            </a:fld>
            <a:endParaRPr lang="en-US"/>
          </a:p>
        </p:txBody>
      </p:sp>
      <p:sp>
        <p:nvSpPr>
          <p:cNvPr id="5" name="Footer Placeholder 4">
            <a:extLst>
              <a:ext uri="{FF2B5EF4-FFF2-40B4-BE49-F238E27FC236}">
                <a16:creationId xmlns="" xmlns:a16="http://schemas.microsoft.com/office/drawing/2014/main" id="{0C5178DB-3659-421F-907F-CD25EFFF416B}"/>
              </a:ext>
            </a:extLst>
          </p:cNvPr>
          <p:cNvSpPr>
            <a:spLocks noGrp="1"/>
          </p:cNvSpPr>
          <p:nvPr>
            <p:ph type="ftr" sz="quarter" idx="3"/>
          </p:nvPr>
        </p:nvSpPr>
        <p:spPr/>
        <p:txBody>
          <a:bodyPr/>
          <a:lstStyle/>
          <a:p>
            <a:r>
              <a:rPr lang="en-US"/>
              <a:t>Kwartler CSCI S-96</a:t>
            </a:r>
            <a:endParaRPr lang="en-US" dirty="0"/>
          </a:p>
        </p:txBody>
      </p:sp>
      <p:sp>
        <p:nvSpPr>
          <p:cNvPr id="6" name="Content Placeholder 2">
            <a:extLst>
              <a:ext uri="{FF2B5EF4-FFF2-40B4-BE49-F238E27FC236}">
                <a16:creationId xmlns="" xmlns:a16="http://schemas.microsoft.com/office/drawing/2014/main" id="{99826758-8D3C-4F56-BFC9-9CC876ED9807}"/>
              </a:ext>
            </a:extLst>
          </p:cNvPr>
          <p:cNvSpPr txBox="1">
            <a:spLocks/>
          </p:cNvSpPr>
          <p:nvPr/>
        </p:nvSpPr>
        <p:spPr>
          <a:xfrm>
            <a:off x="628650" y="1111347"/>
            <a:ext cx="7886700" cy="51206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t>Draw many re-samples of cases from the data (</a:t>
            </a:r>
            <a:r>
              <a:rPr lang="en-US" altLang="en-US" dirty="0" err="1"/>
              <a:t>boostrap</a:t>
            </a:r>
            <a:r>
              <a:rPr lang="en-US" altLang="en-US" dirty="0"/>
              <a:t>)</a:t>
            </a:r>
          </a:p>
          <a:p>
            <a:r>
              <a:rPr lang="en-US" altLang="en-US" dirty="0"/>
              <a:t>For each re-sampled set use a random subset of predictor variables to produce a tree.  Some parameters include</a:t>
            </a:r>
          </a:p>
          <a:p>
            <a:pPr lvl="1"/>
            <a:r>
              <a:rPr lang="en-US" altLang="en-US" dirty="0"/>
              <a:t>Number of trees to grow – dictates the number of re-sampled sets</a:t>
            </a:r>
          </a:p>
          <a:p>
            <a:pPr lvl="1"/>
            <a:r>
              <a:rPr lang="en-US" altLang="en-US" dirty="0"/>
              <a:t>Number of predictor variables for each tree</a:t>
            </a:r>
          </a:p>
          <a:p>
            <a:endParaRPr lang="en-US" altLang="en-US" dirty="0"/>
          </a:p>
          <a:p>
            <a:r>
              <a:rPr lang="en-US" altLang="en-US" dirty="0"/>
              <a:t>Combine the predictions/classifications from all the trees (the entire forest)</a:t>
            </a:r>
          </a:p>
          <a:p>
            <a:pPr lvl="1"/>
            <a:r>
              <a:rPr lang="en-US" altLang="en-US" dirty="0"/>
              <a:t>Votes are tallied for classification problems</a:t>
            </a:r>
          </a:p>
          <a:p>
            <a:pPr lvl="1"/>
            <a:r>
              <a:rPr lang="en-US" altLang="en-US" dirty="0"/>
              <a:t>Predictions are averaged for continuous problems</a:t>
            </a:r>
          </a:p>
          <a:p>
            <a:pPr lvl="1"/>
            <a:endParaRPr lang="en-US" altLang="en-US" dirty="0">
              <a:solidFill>
                <a:schemeClr val="accent6"/>
              </a:solidFill>
            </a:endParaRPr>
          </a:p>
          <a:p>
            <a:r>
              <a:rPr lang="en-US" altLang="en-US" dirty="0">
                <a:solidFill>
                  <a:schemeClr val="accent6"/>
                </a:solidFill>
              </a:rPr>
              <a:t>Since it has many weak learners, overfitting is less of a concern.</a:t>
            </a:r>
          </a:p>
          <a:p>
            <a:r>
              <a:rPr lang="en-US" altLang="en-US" dirty="0">
                <a:solidFill>
                  <a:schemeClr val="accent6"/>
                </a:solidFill>
              </a:rPr>
              <a:t>Since its fitting many hundreds of trees, it takes some time to train </a:t>
            </a:r>
            <a:r>
              <a:rPr lang="en-US" altLang="en-US">
                <a:solidFill>
                  <a:schemeClr val="accent6"/>
                </a:solidFill>
              </a:rPr>
              <a:t>a model.</a:t>
            </a:r>
            <a:endParaRPr lang="en-US" altLang="en-US" dirty="0">
              <a:solidFill>
                <a:schemeClr val="accent6"/>
              </a:solidFill>
            </a:endParaRPr>
          </a:p>
        </p:txBody>
      </p:sp>
    </p:spTree>
    <p:extLst>
      <p:ext uri="{BB962C8B-B14F-4D97-AF65-F5344CB8AC3E}">
        <p14:creationId xmlns:p14="http://schemas.microsoft.com/office/powerpoint/2010/main" val="42112879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6270C36-2595-4254-A8D7-F03203F5D96D}"/>
              </a:ext>
            </a:extLst>
          </p:cNvPr>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a:extLst>
              <a:ext uri="{FF2B5EF4-FFF2-40B4-BE49-F238E27FC236}">
                <a16:creationId xmlns="" xmlns:a16="http://schemas.microsoft.com/office/drawing/2014/main" id="{AB3C724D-5CD4-4EAD-9D59-CCD8C6E6AABE}"/>
              </a:ext>
            </a:extLst>
          </p:cNvPr>
          <p:cNvSpPr>
            <a:spLocks noGrp="1"/>
          </p:cNvSpPr>
          <p:nvPr>
            <p:ph type="title"/>
          </p:nvPr>
        </p:nvSpPr>
        <p:spPr/>
        <p:txBody>
          <a:bodyPr/>
          <a:lstStyle/>
          <a:p>
            <a:r>
              <a:rPr lang="en-US" dirty="0"/>
              <a:t>Open Bank Loans </a:t>
            </a:r>
            <a:r>
              <a:rPr lang="en-US" dirty="0" err="1"/>
              <a:t>RandomForest.R</a:t>
            </a:r>
            <a:endParaRPr lang="en-US" dirty="0"/>
          </a:p>
        </p:txBody>
      </p:sp>
      <p:sp>
        <p:nvSpPr>
          <p:cNvPr id="4" name="Slide Number Placeholder 3">
            <a:extLst>
              <a:ext uri="{FF2B5EF4-FFF2-40B4-BE49-F238E27FC236}">
                <a16:creationId xmlns="" xmlns:a16="http://schemas.microsoft.com/office/drawing/2014/main" id="{ADE2B0B0-0996-460F-BFC8-9E8ED6743A1D}"/>
              </a:ext>
            </a:extLst>
          </p:cNvPr>
          <p:cNvSpPr>
            <a:spLocks noGrp="1"/>
          </p:cNvSpPr>
          <p:nvPr>
            <p:ph type="sldNum" sz="quarter" idx="12"/>
          </p:nvPr>
        </p:nvSpPr>
        <p:spPr/>
        <p:txBody>
          <a:bodyPr/>
          <a:lstStyle/>
          <a:p>
            <a:fld id="{37290FF7-652B-4475-AEAB-8B1A5D23AE09}" type="slidenum">
              <a:rPr lang="en-US" smtClean="0"/>
              <a:t>74</a:t>
            </a:fld>
            <a:endParaRPr lang="en-US"/>
          </a:p>
        </p:txBody>
      </p:sp>
      <p:sp>
        <p:nvSpPr>
          <p:cNvPr id="5" name="Footer Placeholder 4">
            <a:extLst>
              <a:ext uri="{FF2B5EF4-FFF2-40B4-BE49-F238E27FC236}">
                <a16:creationId xmlns="" xmlns:a16="http://schemas.microsoft.com/office/drawing/2014/main" id="{690D06FC-7A8B-4EBC-9B1E-A2C9659E3A38}"/>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095895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pPr eaLnBrk="1" hangingPunct="1"/>
            <a:r>
              <a:rPr lang="en-US" altLang="en-US"/>
              <a:t>Summary</a:t>
            </a:r>
          </a:p>
        </p:txBody>
      </p:sp>
      <p:sp>
        <p:nvSpPr>
          <p:cNvPr id="41987" name="Rectangle 3"/>
          <p:cNvSpPr>
            <a:spLocks noGrp="1"/>
          </p:cNvSpPr>
          <p:nvPr>
            <p:ph type="body" idx="1"/>
          </p:nvPr>
        </p:nvSpPr>
        <p:spPr/>
        <p:txBody>
          <a:bodyPr/>
          <a:lstStyle/>
          <a:p>
            <a:pPr eaLnBrk="1" hangingPunct="1">
              <a:lnSpc>
                <a:spcPct val="90000"/>
              </a:lnSpc>
            </a:pPr>
            <a:r>
              <a:rPr lang="en-US" altLang="en-US" dirty="0"/>
              <a:t>Classification and Regression Trees are an easily understandable and transparent method for predicting or classifying new records</a:t>
            </a:r>
          </a:p>
          <a:p>
            <a:pPr eaLnBrk="1" hangingPunct="1">
              <a:lnSpc>
                <a:spcPct val="90000"/>
              </a:lnSpc>
            </a:pPr>
            <a:r>
              <a:rPr lang="en-US" altLang="en-US" dirty="0"/>
              <a:t>A single tree is a graphical representation of a set of rules</a:t>
            </a:r>
          </a:p>
          <a:p>
            <a:pPr eaLnBrk="1" hangingPunct="1">
              <a:lnSpc>
                <a:spcPct val="90000"/>
              </a:lnSpc>
            </a:pPr>
            <a:r>
              <a:rPr lang="en-US" altLang="en-US" dirty="0"/>
              <a:t>Tree growth must be stopped to avoid overfitting of the training data – cross-validation (CV) helps you pick the right </a:t>
            </a:r>
            <a:r>
              <a:rPr lang="en-US" altLang="en-US" dirty="0">
                <a:latin typeface="Courier New" pitchFamily="49" charset="0"/>
                <a:cs typeface="Courier New" pitchFamily="49" charset="0"/>
              </a:rPr>
              <a:t>cp</a:t>
            </a:r>
            <a:r>
              <a:rPr lang="en-US" altLang="en-US" dirty="0"/>
              <a:t> level to stop tree growth – </a:t>
            </a:r>
            <a:r>
              <a:rPr lang="en-US" altLang="en-US" i="1" dirty="0"/>
              <a:t>will cover CV later if time</a:t>
            </a:r>
          </a:p>
          <a:p>
            <a:pPr eaLnBrk="1" hangingPunct="1">
              <a:lnSpc>
                <a:spcPct val="90000"/>
              </a:lnSpc>
            </a:pPr>
            <a:r>
              <a:rPr lang="en-US" altLang="en-US" dirty="0"/>
              <a:t>Ensembles (random forests, boosting) improve predictive performance, but you lose interpretability and the rules embodied in a single tree</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7/19/2018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77</a:t>
            </a:r>
            <a:endParaRPr lang="en-US" dirty="0"/>
          </a:p>
        </p:txBody>
      </p:sp>
    </p:spTree>
    <p:extLst>
      <p:ext uri="{BB962C8B-B14F-4D97-AF65-F5344CB8AC3E}">
        <p14:creationId xmlns:p14="http://schemas.microsoft.com/office/powerpoint/2010/main" val="2420561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Logistic Regression Summary</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Rectangle 3"/>
          <p:cNvSpPr txBox="1">
            <a:spLocks/>
          </p:cNvSpPr>
          <p:nvPr/>
        </p:nvSpPr>
        <p:spPr>
          <a:xfrm>
            <a:off x="628650" y="1111347"/>
            <a:ext cx="7886700" cy="51206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smtClean="0"/>
              <a:t>Logistic regression is similar to linear regression, except that it is used with a categorical response</a:t>
            </a:r>
          </a:p>
          <a:p>
            <a:r>
              <a:rPr lang="en-US" altLang="en-US" dirty="0" smtClean="0"/>
              <a:t>The predictors are related to the response Y via a nonlinear function called the </a:t>
            </a:r>
            <a:r>
              <a:rPr lang="en-US" altLang="en-US" i="1" dirty="0" smtClean="0"/>
              <a:t>logit</a:t>
            </a:r>
          </a:p>
          <a:p>
            <a:r>
              <a:rPr lang="en-US" altLang="en-US" dirty="0" smtClean="0"/>
              <a:t>As in linear regression, reducing predictors can be done via variable selection</a:t>
            </a:r>
          </a:p>
          <a:p>
            <a:r>
              <a:rPr lang="en-US" altLang="en-US" dirty="0" smtClean="0"/>
              <a:t>Logistic regression can be generalized to more than two classes</a:t>
            </a:r>
          </a:p>
        </p:txBody>
      </p:sp>
    </p:spTree>
    <p:extLst>
      <p:ext uri="{BB962C8B-B14F-4D97-AF65-F5344CB8AC3E}">
        <p14:creationId xmlns:p14="http://schemas.microsoft.com/office/powerpoint/2010/main" val="190259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7/19/2018</a:t>
            </a:fld>
            <a:endParaRPr lang="en-US"/>
          </a:p>
        </p:txBody>
      </p:sp>
      <p:sp>
        <p:nvSpPr>
          <p:cNvPr id="3" name="Title 2"/>
          <p:cNvSpPr>
            <a:spLocks noGrp="1"/>
          </p:cNvSpPr>
          <p:nvPr>
            <p:ph type="title"/>
          </p:nvPr>
        </p:nvSpPr>
        <p:spPr/>
        <p:txBody>
          <a:bodyPr/>
          <a:lstStyle/>
          <a:p>
            <a:r>
              <a:rPr lang="en-US" dirty="0" smtClean="0"/>
              <a:t>Your Data Mining Toolbox</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4830746" cy="2862322"/>
          </a:xfrm>
          <a:prstGeom prst="rect">
            <a:avLst/>
          </a:prstGeom>
          <a:noFill/>
        </p:spPr>
        <p:txBody>
          <a:bodyPr wrap="none" rtlCol="0">
            <a:spAutoFit/>
          </a:bodyPr>
          <a:lstStyle/>
          <a:p>
            <a:r>
              <a:rPr lang="en-US" u="sng" dirty="0" smtClean="0"/>
              <a:t>Previous Lessons</a:t>
            </a:r>
          </a:p>
          <a:p>
            <a:pPr marL="285750" indent="-285750">
              <a:buFont typeface="Arial" panose="020B0604020202020204" pitchFamily="34" charset="0"/>
              <a:buChar char="•"/>
            </a:pPr>
            <a:r>
              <a:rPr lang="en-US" dirty="0" smtClean="0"/>
              <a:t>Some R Programming (R-studio)</a:t>
            </a:r>
          </a:p>
          <a:p>
            <a:pPr marL="285750" indent="-285750">
              <a:buFont typeface="Arial" panose="020B0604020202020204" pitchFamily="34" charset="0"/>
              <a:buChar char="•"/>
            </a:pPr>
            <a:r>
              <a:rPr lang="en-US" dirty="0" smtClean="0"/>
              <a:t>EDA (summaries, column and row exploration)</a:t>
            </a:r>
          </a:p>
          <a:p>
            <a:pPr marL="285750" indent="-285750">
              <a:buFont typeface="Arial" panose="020B0604020202020204" pitchFamily="34" charset="0"/>
              <a:buChar char="•"/>
            </a:pPr>
            <a:r>
              <a:rPr lang="en-US" dirty="0" smtClean="0"/>
              <a:t>Knowledge of Data Preparation (</a:t>
            </a:r>
            <a:r>
              <a:rPr lang="en-US" dirty="0" err="1" smtClean="0"/>
              <a:t>vtreat</a:t>
            </a:r>
            <a:r>
              <a:rPr lang="en-US" dirty="0" smtClean="0"/>
              <a:t>)</a:t>
            </a:r>
          </a:p>
          <a:p>
            <a:pPr marL="285750" indent="-285750">
              <a:buFont typeface="Arial" panose="020B0604020202020204" pitchFamily="34" charset="0"/>
              <a:buChar char="•"/>
            </a:pPr>
            <a:r>
              <a:rPr lang="en-US" dirty="0" smtClean="0"/>
              <a:t>Basic Visualization (plot, </a:t>
            </a:r>
            <a:r>
              <a:rPr lang="en-US" dirty="0" err="1" smtClean="0"/>
              <a:t>ggplot</a:t>
            </a:r>
            <a:r>
              <a:rPr lang="en-US" dirty="0" smtClean="0"/>
              <a:t>)</a:t>
            </a:r>
          </a:p>
          <a:p>
            <a:pPr marL="285750" indent="-285750">
              <a:buFont typeface="Arial" panose="020B0604020202020204" pitchFamily="34" charset="0"/>
              <a:buChar char="•"/>
            </a:pPr>
            <a:r>
              <a:rPr lang="en-US" dirty="0" smtClean="0"/>
              <a:t>Regression (continuous predictions)</a:t>
            </a:r>
          </a:p>
          <a:p>
            <a:endParaRPr lang="en-US" dirty="0" smtClean="0"/>
          </a:p>
          <a:p>
            <a:r>
              <a:rPr lang="en-US" u="sng" dirty="0" smtClean="0"/>
              <a:t>After today</a:t>
            </a:r>
          </a:p>
          <a:p>
            <a:pPr marL="285750" indent="-285750">
              <a:buFont typeface="Arial" panose="020B0604020202020204" pitchFamily="34" charset="0"/>
              <a:buChar char="•"/>
            </a:pPr>
            <a:r>
              <a:rPr lang="en-US" dirty="0" smtClean="0"/>
              <a:t>Binary Classification (logistic regression) </a:t>
            </a:r>
          </a:p>
          <a:p>
            <a:pPr marL="285750" indent="-285750">
              <a:buFont typeface="Arial" panose="020B0604020202020204" pitchFamily="34" charset="0"/>
              <a:buChar char="•"/>
            </a:pPr>
            <a:r>
              <a:rPr lang="en-US" dirty="0" smtClean="0"/>
              <a:t>More complex algorithms</a:t>
            </a:r>
          </a:p>
        </p:txBody>
      </p:sp>
      <p:sp>
        <p:nvSpPr>
          <p:cNvPr id="7" name="Rectangle 6"/>
          <p:cNvSpPr/>
          <p:nvPr/>
        </p:nvSpPr>
        <p:spPr>
          <a:xfrm>
            <a:off x="228600" y="5105400"/>
            <a:ext cx="8553450"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Regression &amp; Logistic Regression are two good starting algorithms .  Both put you on a path to more complex machine learning but more importantly you can start to frame business problems in terms algorithms can understand. </a:t>
            </a:r>
            <a:endParaRPr lang="en-US" dirty="0"/>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620" y="3924300"/>
            <a:ext cx="301466"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1861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iRJlH.Br0K1fRCGVKE0U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2621</TotalTime>
  <Words>4635</Words>
  <Application>Microsoft Office PowerPoint</Application>
  <PresentationFormat>On-screen Show (4:3)</PresentationFormat>
  <Paragraphs>962</Paragraphs>
  <Slides>75</Slides>
  <Notes>12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88" baseType="lpstr">
      <vt:lpstr>Arial</vt:lpstr>
      <vt:lpstr>Calibri</vt:lpstr>
      <vt:lpstr>Calibri Light</vt:lpstr>
      <vt:lpstr>Cambria Math</vt:lpstr>
      <vt:lpstr>Consolas</vt:lpstr>
      <vt:lpstr>Courier New</vt:lpstr>
      <vt:lpstr>Lucida Console</vt:lpstr>
      <vt:lpstr>Open Sans</vt:lpstr>
      <vt:lpstr>Symbol</vt:lpstr>
      <vt:lpstr>Wingdings 2</vt:lpstr>
      <vt:lpstr>1_Office Theme</vt:lpstr>
      <vt:lpstr>Document</vt:lpstr>
      <vt:lpstr>think-cell Slide</vt:lpstr>
      <vt:lpstr>Logistic Regression</vt:lpstr>
      <vt:lpstr>Step 1: Logistic Response Function</vt:lpstr>
      <vt:lpstr>A binary relationship between carat and price</vt:lpstr>
      <vt:lpstr>PowerPoint Presentation</vt:lpstr>
      <vt:lpstr>From probability to class, define a cutoff threshold.</vt:lpstr>
      <vt:lpstr>Let’s practice</vt:lpstr>
      <vt:lpstr>Evaluating a Classification</vt:lpstr>
      <vt:lpstr>Logistic Regression Summary</vt:lpstr>
      <vt:lpstr>Your Data Mining Toolbox</vt:lpstr>
      <vt:lpstr>KNN, Decision Trees &amp; Random Forests</vt:lpstr>
      <vt:lpstr>Agenda</vt:lpstr>
      <vt:lpstr>Now a new Classification Approach - KNN</vt:lpstr>
      <vt:lpstr>Basic Idea</vt:lpstr>
      <vt:lpstr>How to measure “nearby”?</vt:lpstr>
      <vt:lpstr>PowerPoint Presentation</vt:lpstr>
      <vt:lpstr>Bone Thugs Hood on Zillow</vt:lpstr>
      <vt:lpstr>Attributes of houses here… </vt:lpstr>
      <vt:lpstr>Collected a small data set comparing East Cleveland to West.</vt:lpstr>
      <vt:lpstr>Here are some unknown houses…</vt:lpstr>
      <vt:lpstr>Let’s pick two house attributes, sqft and price</vt:lpstr>
      <vt:lpstr>KNN Measures the Euclidean distance between points</vt:lpstr>
      <vt:lpstr>Euclidean Distance measures distance like a ruler</vt:lpstr>
      <vt:lpstr>Euclidean Distance measures distance like a ruler</vt:lpstr>
      <vt:lpstr>Euclidean Distance measures distance like a ruler</vt:lpstr>
      <vt:lpstr>Euclidean Distance measures distance like a ruler</vt:lpstr>
      <vt:lpstr>Your guess</vt:lpstr>
      <vt:lpstr>K = 1</vt:lpstr>
      <vt:lpstr>K is a tuning parameter the practitioner chooses.</vt:lpstr>
      <vt:lpstr>Special K!</vt:lpstr>
      <vt:lpstr>Choosing k</vt:lpstr>
      <vt:lpstr>Open 1_normalization example_REVISED.R</vt:lpstr>
      <vt:lpstr>Agenda</vt:lpstr>
      <vt:lpstr>Classifying Absenteeism at Work</vt:lpstr>
      <vt:lpstr>Open knn example classification.R</vt:lpstr>
      <vt:lpstr>Using K-NN for Prediction (Continuous)</vt:lpstr>
      <vt:lpstr>Open knn example prediction.R</vt:lpstr>
      <vt:lpstr>KNN Summary </vt:lpstr>
      <vt:lpstr>Agenda</vt:lpstr>
      <vt:lpstr>Decision Trees</vt:lpstr>
      <vt:lpstr>Key Ideas </vt:lpstr>
      <vt:lpstr>Advantages of Decision Trees</vt:lpstr>
      <vt:lpstr>Disadvantages of Decision Trees</vt:lpstr>
      <vt:lpstr>Recursive Partitioning Steps</vt:lpstr>
      <vt:lpstr>Suppose this is our data</vt:lpstr>
      <vt:lpstr>Suppose this is our data</vt:lpstr>
      <vt:lpstr>Now another view of the data</vt:lpstr>
      <vt:lpstr>With the rule duration  &gt; 635</vt:lpstr>
      <vt:lpstr>New Rule</vt:lpstr>
      <vt:lpstr>PowerPoint Presentation</vt:lpstr>
      <vt:lpstr>2 Rule Tree</vt:lpstr>
      <vt:lpstr>2 Rule Tree</vt:lpstr>
      <vt:lpstr>Let’s drop a new record down our plinko tree</vt:lpstr>
      <vt:lpstr>Let’s drop a new record down our plinko tree</vt:lpstr>
      <vt:lpstr>Let’s drop a new record down our plinko tree</vt:lpstr>
      <vt:lpstr>Let’s drop a new record down our plinko tree</vt:lpstr>
      <vt:lpstr>2 Rule Tree</vt:lpstr>
      <vt:lpstr>Let’s drop another record down our plinko tree</vt:lpstr>
      <vt:lpstr>Let’s drop a new record down our plinko tree</vt:lpstr>
      <vt:lpstr>Let’s drop a new record down our plinko tree</vt:lpstr>
      <vt:lpstr>2 Rule Tree</vt:lpstr>
      <vt:lpstr>How a decision tree really splits data.</vt:lpstr>
      <vt:lpstr>An example of overfitting…</vt:lpstr>
      <vt:lpstr>An example of overfitting…</vt:lpstr>
      <vt:lpstr>An example of overfitting…</vt:lpstr>
      <vt:lpstr>An example of overfitting…</vt:lpstr>
      <vt:lpstr>cp- complexity parameter</vt:lpstr>
      <vt:lpstr>Open Bank Loans Decision Tree.R </vt:lpstr>
      <vt:lpstr>Agenda</vt:lpstr>
      <vt:lpstr>Random Forests…the Wisdom of the Crowd</vt:lpstr>
      <vt:lpstr>Conditions for Wisdom of Crowds</vt:lpstr>
      <vt:lpstr>Random Forests</vt:lpstr>
      <vt:lpstr>Random Forests</vt:lpstr>
      <vt:lpstr>How a random forest is really grown.</vt:lpstr>
      <vt:lpstr>Open Bank Loans RandomForest.R</vt:lpstr>
      <vt:lpstr>Summary</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80</cp:revision>
  <dcterms:created xsi:type="dcterms:W3CDTF">2018-05-23T17:24:59Z</dcterms:created>
  <dcterms:modified xsi:type="dcterms:W3CDTF">2018-07-19T17:55:15Z</dcterms:modified>
</cp:coreProperties>
</file>